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6" r:id="rId2"/>
    <p:sldId id="257" r:id="rId3"/>
    <p:sldId id="268" r:id="rId4"/>
    <p:sldId id="289" r:id="rId5"/>
    <p:sldId id="258" r:id="rId6"/>
    <p:sldId id="259" r:id="rId7"/>
    <p:sldId id="260" r:id="rId8"/>
    <p:sldId id="261" r:id="rId9"/>
    <p:sldId id="263" r:id="rId10"/>
    <p:sldId id="264" r:id="rId11"/>
    <p:sldId id="265" r:id="rId12"/>
    <p:sldId id="267" r:id="rId13"/>
    <p:sldId id="269" r:id="rId14"/>
    <p:sldId id="270" r:id="rId15"/>
    <p:sldId id="271" r:id="rId16"/>
    <p:sldId id="272" r:id="rId17"/>
    <p:sldId id="273" r:id="rId18"/>
    <p:sldId id="274" r:id="rId19"/>
    <p:sldId id="276" r:id="rId20"/>
    <p:sldId id="275" r:id="rId21"/>
    <p:sldId id="277" r:id="rId22"/>
    <p:sldId id="278" r:id="rId23"/>
    <p:sldId id="279" r:id="rId24"/>
    <p:sldId id="280" r:id="rId25"/>
    <p:sldId id="281" r:id="rId26"/>
    <p:sldId id="283" r:id="rId27"/>
    <p:sldId id="284" r:id="rId28"/>
    <p:sldId id="285" r:id="rId29"/>
    <p:sldId id="286" r:id="rId30"/>
    <p:sldId id="287" r:id="rId31"/>
    <p:sldId id="288" r:id="rId32"/>
    <p:sldId id="290" r:id="rId33"/>
    <p:sldId id="291" r:id="rId34"/>
    <p:sldId id="292" r:id="rId35"/>
    <p:sldId id="293" r:id="rId36"/>
    <p:sldId id="29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D500F0-26D0-5E07-88EC-4E829541AB83}" v="18" dt="2023-06-11T16:23:47.856"/>
    <p1510:client id="{570F44BE-BDD9-47B2-8E14-AFCE9727483E}" v="1751" dt="2023-05-06T22:54:02.133"/>
    <p1510:client id="{67EB67F1-0AA3-1E4A-F84A-C3F1F7CE4DAE}" v="1616" dt="2023-05-08T02:10:12.215"/>
    <p1510:client id="{D07E7DCF-2457-3DCD-4244-962DFBD3EE0C}" v="3" dt="2023-06-11T16:38:03.067"/>
    <p1510:client id="{E1FBBFBA-D64C-B51D-AD61-3B6AE1FB3125}" v="1" dt="2023-06-11T16:36:53.2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85BB-8B07-4DC9-86F3-2A225C77748D}"/>
              </a:ext>
            </a:extLst>
          </p:cNvPr>
          <p:cNvSpPr>
            <a:spLocks noGrp="1"/>
          </p:cNvSpPr>
          <p:nvPr>
            <p:ph type="ctrTitle"/>
          </p:nvPr>
        </p:nvSpPr>
        <p:spPr>
          <a:xfrm>
            <a:off x="1600200" y="1261872"/>
            <a:ext cx="7638222" cy="2852928"/>
          </a:xfrm>
        </p:spPr>
        <p:txBody>
          <a:bodyPr anchor="b">
            <a:normAutofit/>
          </a:bodyPr>
          <a:lstStyle>
            <a:lvl1pPr algn="l">
              <a:lnSpc>
                <a:spcPct val="130000"/>
              </a:lnSpc>
              <a:defRPr sz="3600" spc="1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14D496A-6E7A-4923-8ED5-B4164125DEB6}"/>
              </a:ext>
            </a:extLst>
          </p:cNvPr>
          <p:cNvSpPr>
            <a:spLocks noGrp="1"/>
          </p:cNvSpPr>
          <p:nvPr>
            <p:ph type="subTitle" idx="1"/>
          </p:nvPr>
        </p:nvSpPr>
        <p:spPr>
          <a:xfrm>
            <a:off x="1600200" y="4681728"/>
            <a:ext cx="7638222" cy="929296"/>
          </a:xfrm>
          <a:prstGeom prst="rect">
            <a:avLst/>
          </a:prstGeom>
        </p:spPr>
        <p:txBody>
          <a:bodyPr>
            <a:normAutofit/>
          </a:bodyPr>
          <a:lstStyle>
            <a:lvl1pPr marL="0" indent="0" algn="l">
              <a:lnSpc>
                <a:spcPct val="13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F5E3D20-43DC-4C14-8CFF-18545AED1B5B}"/>
              </a:ext>
            </a:extLst>
          </p:cNvPr>
          <p:cNvSpPr>
            <a:spLocks noGrp="1"/>
          </p:cNvSpPr>
          <p:nvPr>
            <p:ph type="dt" sz="half" idx="10"/>
          </p:nvPr>
        </p:nvSpPr>
        <p:spPr/>
        <p:txBody>
          <a:bodyPr/>
          <a:lstStyle/>
          <a:p>
            <a:fld id="{E6171E64-FE02-4DE5-B72F-53C3706641C3}" type="datetimeFigureOut">
              <a:rPr lang="en-US" smtClean="0"/>
              <a:t>6/11/2023</a:t>
            </a:fld>
            <a:endParaRPr lang="en-US"/>
          </a:p>
        </p:txBody>
      </p:sp>
      <p:sp>
        <p:nvSpPr>
          <p:cNvPr id="5" name="Footer Placeholder 4">
            <a:extLst>
              <a:ext uri="{FF2B5EF4-FFF2-40B4-BE49-F238E27FC236}">
                <a16:creationId xmlns:a16="http://schemas.microsoft.com/office/drawing/2014/main" id="{E34FC300-5AFC-418B-85FD-EFA94BD7A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C7E81-ED3C-4DB0-8E74-AD2A87E6BE8A}"/>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0C817C9-850F-4FB6-B93B-CF3076C4A5C1}"/>
              </a:ext>
            </a:extLst>
          </p:cNvPr>
          <p:cNvGrpSpPr/>
          <p:nvPr/>
        </p:nvGrpSpPr>
        <p:grpSpPr>
          <a:xfrm flipH="1">
            <a:off x="0" y="0"/>
            <a:ext cx="567782" cy="3306479"/>
            <a:chOff x="11619770" y="-2005"/>
            <a:chExt cx="567782" cy="3306479"/>
          </a:xfrm>
        </p:grpSpPr>
        <p:sp>
          <p:nvSpPr>
            <p:cNvPr id="8" name="Freeform: Shape 7">
              <a:extLst>
                <a:ext uri="{FF2B5EF4-FFF2-40B4-BE49-F238E27FC236}">
                  <a16:creationId xmlns:a16="http://schemas.microsoft.com/office/drawing/2014/main" id="{159433A8-B67D-4675-AFDE-131069A709FC}"/>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54790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58AD-1CAD-45B3-B83D-DC9D33CD6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53F2E-0397-4423-8A88-D0059DEAF0CE}"/>
              </a:ext>
            </a:extLst>
          </p:cNvPr>
          <p:cNvSpPr>
            <a:spLocks noGrp="1"/>
          </p:cNvSpPr>
          <p:nvPr>
            <p:ph type="body" orient="vert" idx="1"/>
          </p:nvPr>
        </p:nvSpPr>
        <p:spPr>
          <a:xfrm>
            <a:off x="808662" y="2019299"/>
            <a:ext cx="10357666" cy="411480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ADDE1-7025-4FA9-822D-481685085490}"/>
              </a:ext>
            </a:extLst>
          </p:cNvPr>
          <p:cNvSpPr>
            <a:spLocks noGrp="1"/>
          </p:cNvSpPr>
          <p:nvPr>
            <p:ph type="dt" sz="half" idx="10"/>
          </p:nvPr>
        </p:nvSpPr>
        <p:spPr/>
        <p:txBody>
          <a:bodyPr/>
          <a:lstStyle/>
          <a:p>
            <a:fld id="{E6171E64-FE02-4DE5-B72F-53C3706641C3}" type="datetimeFigureOut">
              <a:rPr lang="en-US" smtClean="0"/>
              <a:t>6/11/2023</a:t>
            </a:fld>
            <a:endParaRPr lang="en-US"/>
          </a:p>
        </p:txBody>
      </p:sp>
      <p:sp>
        <p:nvSpPr>
          <p:cNvPr id="5" name="Footer Placeholder 4">
            <a:extLst>
              <a:ext uri="{FF2B5EF4-FFF2-40B4-BE49-F238E27FC236}">
                <a16:creationId xmlns:a16="http://schemas.microsoft.com/office/drawing/2014/main" id="{6B2A73E0-F328-46DC-98BE-CA0981F75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52226-010C-494F-8BE8-BF91F3553DD5}"/>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9F89E9C4-9D18-4529-BC0C-68EAE507CDF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D7DF5937-0C03-4786-AB62-3CF7CECB92D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9AD93DB-2DB0-4B2D-884B-6EC45344325B}"/>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61576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635D0-31D9-44E1-911D-F7D5D5400992}"/>
              </a:ext>
            </a:extLst>
          </p:cNvPr>
          <p:cNvSpPr>
            <a:spLocks noGrp="1"/>
          </p:cNvSpPr>
          <p:nvPr>
            <p:ph type="title" orient="vert"/>
          </p:nvPr>
        </p:nvSpPr>
        <p:spPr>
          <a:xfrm>
            <a:off x="8853914" y="624313"/>
            <a:ext cx="2537986" cy="550978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7F9230-1FA4-439D-A800-B5F006F07C0D}"/>
              </a:ext>
            </a:extLst>
          </p:cNvPr>
          <p:cNvSpPr>
            <a:spLocks noGrp="1"/>
          </p:cNvSpPr>
          <p:nvPr>
            <p:ph type="body" orient="vert" idx="1"/>
          </p:nvPr>
        </p:nvSpPr>
        <p:spPr>
          <a:xfrm>
            <a:off x="800100" y="624313"/>
            <a:ext cx="7816542" cy="55097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AB2A3-7055-43AF-8BAB-0A9B7444867A}"/>
              </a:ext>
            </a:extLst>
          </p:cNvPr>
          <p:cNvSpPr>
            <a:spLocks noGrp="1"/>
          </p:cNvSpPr>
          <p:nvPr>
            <p:ph type="dt" sz="half" idx="10"/>
          </p:nvPr>
        </p:nvSpPr>
        <p:spPr/>
        <p:txBody>
          <a:bodyPr/>
          <a:lstStyle/>
          <a:p>
            <a:fld id="{E6171E64-FE02-4DE5-B72F-53C3706641C3}" type="datetimeFigureOut">
              <a:rPr lang="en-US" smtClean="0"/>
              <a:t>6/11/2023</a:t>
            </a:fld>
            <a:endParaRPr lang="en-US"/>
          </a:p>
        </p:txBody>
      </p:sp>
      <p:sp>
        <p:nvSpPr>
          <p:cNvPr id="5" name="Footer Placeholder 4">
            <a:extLst>
              <a:ext uri="{FF2B5EF4-FFF2-40B4-BE49-F238E27FC236}">
                <a16:creationId xmlns:a16="http://schemas.microsoft.com/office/drawing/2014/main" id="{EE9A1821-A311-49CD-BCB4-B4BC88661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7C6A8-813A-486A-AA90-AB28935F2B4F}"/>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38C7A17-06CC-442C-A876-A51B2B55650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54C1798A-2980-4F34-8355-7BCB6B295322}"/>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59D7542C-E4AE-488F-BC75-2E7ED83910CE}"/>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91053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5F8D-0421-4AEC-9C40-A13163EC8AF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37680-115A-411F-AEF6-4AC2096B4A70}"/>
              </a:ext>
            </a:extLst>
          </p:cNvPr>
          <p:cNvSpPr>
            <a:spLocks noGrp="1"/>
          </p:cNvSpPr>
          <p:nvPr>
            <p:ph idx="1"/>
          </p:nvPr>
        </p:nvSpPr>
        <p:spPr>
          <a:xfrm>
            <a:off x="808662" y="2019299"/>
            <a:ext cx="10357666" cy="41148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0CC193-1304-4D0F-8331-14D4EC08EFE8}"/>
              </a:ext>
            </a:extLst>
          </p:cNvPr>
          <p:cNvSpPr>
            <a:spLocks noGrp="1"/>
          </p:cNvSpPr>
          <p:nvPr>
            <p:ph type="dt" sz="half" idx="10"/>
          </p:nvPr>
        </p:nvSpPr>
        <p:spPr/>
        <p:txBody>
          <a:bodyPr/>
          <a:lstStyle/>
          <a:p>
            <a:fld id="{E6171E64-FE02-4DE5-B72F-53C3706641C3}" type="datetimeFigureOut">
              <a:rPr lang="en-US" smtClean="0"/>
              <a:t>6/11/2023</a:t>
            </a:fld>
            <a:endParaRPr lang="en-US"/>
          </a:p>
        </p:txBody>
      </p:sp>
      <p:sp>
        <p:nvSpPr>
          <p:cNvPr id="5" name="Footer Placeholder 4">
            <a:extLst>
              <a:ext uri="{FF2B5EF4-FFF2-40B4-BE49-F238E27FC236}">
                <a16:creationId xmlns:a16="http://schemas.microsoft.com/office/drawing/2014/main" id="{0AF455C1-CD32-4050-BAFF-51CC6B62D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AF608-FF11-4CBE-B717-5D56AE67DDE1}"/>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980545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D23A02E-6DCF-427A-8CFD-281B2185C7F0}"/>
              </a:ext>
            </a:extLst>
          </p:cNvPr>
          <p:cNvSpPr/>
          <p:nvPr/>
        </p:nvSpPr>
        <p:spPr>
          <a:xfrm>
            <a:off x="3242985" y="511814"/>
            <a:ext cx="5706031" cy="5706031"/>
          </a:xfrm>
          <a:prstGeom prst="ellipse">
            <a:avLst/>
          </a:prstGeom>
          <a:solidFill>
            <a:schemeClr val="accent1">
              <a:lumMod val="20000"/>
              <a:lumOff val="80000"/>
            </a:schemeClr>
          </a:solidFill>
          <a:ln>
            <a:noFill/>
          </a:ln>
          <a:effectLst>
            <a:outerShdw dist="165100" dir="222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B4C32-F19C-44F3-8EF8-1F506D74DD7A}"/>
              </a:ext>
            </a:extLst>
          </p:cNvPr>
          <p:cNvSpPr>
            <a:spLocks noGrp="1"/>
          </p:cNvSpPr>
          <p:nvPr>
            <p:ph type="title"/>
          </p:nvPr>
        </p:nvSpPr>
        <p:spPr>
          <a:xfrm>
            <a:off x="3649192" y="1709738"/>
            <a:ext cx="4893617" cy="2553893"/>
          </a:xfrm>
        </p:spPr>
        <p:txBody>
          <a:bodyPr anchor="b">
            <a:normAutofit/>
          </a:bodyPr>
          <a:lstStyle>
            <a:lvl1pPr algn="ct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0889729-131C-4F78-9DAA-E9EE28EA912F}"/>
              </a:ext>
            </a:extLst>
          </p:cNvPr>
          <p:cNvSpPr>
            <a:spLocks noGrp="1"/>
          </p:cNvSpPr>
          <p:nvPr>
            <p:ph type="body" idx="1"/>
          </p:nvPr>
        </p:nvSpPr>
        <p:spPr>
          <a:xfrm>
            <a:off x="4062249" y="4540468"/>
            <a:ext cx="4067503" cy="1154037"/>
          </a:xfrm>
          <a:prstGeom prst="rect">
            <a:avLst/>
          </a:prstGeom>
        </p:spPr>
        <p:txBody>
          <a:bodyPr>
            <a:normAutofit/>
          </a:bodyPr>
          <a:lstStyle>
            <a:lvl1pPr marL="0" indent="0" algn="ctr">
              <a:buNone/>
              <a:defRPr sz="1600" b="1" cap="all" spc="600" baseline="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24E608-AC1F-41FB-974A-BD619C6C26B5}"/>
              </a:ext>
            </a:extLst>
          </p:cNvPr>
          <p:cNvSpPr>
            <a:spLocks noGrp="1"/>
          </p:cNvSpPr>
          <p:nvPr>
            <p:ph type="dt" sz="half" idx="10"/>
          </p:nvPr>
        </p:nvSpPr>
        <p:spPr/>
        <p:txBody>
          <a:bodyPr/>
          <a:lstStyle/>
          <a:p>
            <a:fld id="{E6171E64-FE02-4DE5-B72F-53C3706641C3}" type="datetimeFigureOut">
              <a:rPr lang="en-US" smtClean="0"/>
              <a:t>6/11/2023</a:t>
            </a:fld>
            <a:endParaRPr lang="en-US"/>
          </a:p>
        </p:txBody>
      </p:sp>
      <p:sp>
        <p:nvSpPr>
          <p:cNvPr id="5" name="Footer Placeholder 4">
            <a:extLst>
              <a:ext uri="{FF2B5EF4-FFF2-40B4-BE49-F238E27FC236}">
                <a16:creationId xmlns:a16="http://schemas.microsoft.com/office/drawing/2014/main" id="{C0986158-8B03-45C3-891D-0357B198B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3B054-E8A2-43FD-B0FB-B1CCFA4BC0A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4163716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AA7-6D5A-402E-AD1A-880F2BDB7E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D32B6-F9D8-4A43-B52C-336CFAB00A56}"/>
              </a:ext>
            </a:extLst>
          </p:cNvPr>
          <p:cNvSpPr>
            <a:spLocks noGrp="1"/>
          </p:cNvSpPr>
          <p:nvPr>
            <p:ph sz="half" idx="1"/>
          </p:nvPr>
        </p:nvSpPr>
        <p:spPr>
          <a:xfrm>
            <a:off x="812976" y="2019299"/>
            <a:ext cx="4995019"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F50CDD9-5742-4A34-BA72-7CCA72D914F4}"/>
              </a:ext>
            </a:extLst>
          </p:cNvPr>
          <p:cNvSpPr>
            <a:spLocks noGrp="1"/>
          </p:cNvSpPr>
          <p:nvPr>
            <p:ph sz="half" idx="2"/>
          </p:nvPr>
        </p:nvSpPr>
        <p:spPr>
          <a:xfrm>
            <a:off x="6293718" y="2019299"/>
            <a:ext cx="5027954"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2783AA-D2AB-4385-A91F-870CB6564611}"/>
              </a:ext>
            </a:extLst>
          </p:cNvPr>
          <p:cNvSpPr>
            <a:spLocks noGrp="1"/>
          </p:cNvSpPr>
          <p:nvPr>
            <p:ph type="dt" sz="half" idx="10"/>
          </p:nvPr>
        </p:nvSpPr>
        <p:spPr/>
        <p:txBody>
          <a:bodyPr/>
          <a:lstStyle/>
          <a:p>
            <a:fld id="{E6171E64-FE02-4DE5-B72F-53C3706641C3}" type="datetimeFigureOut">
              <a:rPr lang="en-US" smtClean="0"/>
              <a:t>6/11/2023</a:t>
            </a:fld>
            <a:endParaRPr lang="en-US"/>
          </a:p>
        </p:txBody>
      </p:sp>
      <p:sp>
        <p:nvSpPr>
          <p:cNvPr id="6" name="Footer Placeholder 5">
            <a:extLst>
              <a:ext uri="{FF2B5EF4-FFF2-40B4-BE49-F238E27FC236}">
                <a16:creationId xmlns:a16="http://schemas.microsoft.com/office/drawing/2014/main" id="{855AAD9C-5CA2-4DA1-84D3-B1838979F6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AB3C7-9574-47BC-932D-782BEE9989DA}"/>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389280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C468-781B-4BC5-8DEA-B9EF2BF90DD2}"/>
              </a:ext>
            </a:extLst>
          </p:cNvPr>
          <p:cNvSpPr>
            <a:spLocks noGrp="1"/>
          </p:cNvSpPr>
          <p:nvPr>
            <p:ph type="title"/>
          </p:nvPr>
        </p:nvSpPr>
        <p:spPr>
          <a:xfrm>
            <a:off x="811460" y="369168"/>
            <a:ext cx="10458729" cy="143981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367223F-48E4-491D-AB5D-5FC8A0C566AF}"/>
              </a:ext>
            </a:extLst>
          </p:cNvPr>
          <p:cNvSpPr>
            <a:spLocks noGrp="1"/>
          </p:cNvSpPr>
          <p:nvPr>
            <p:ph type="body" idx="1"/>
          </p:nvPr>
        </p:nvSpPr>
        <p:spPr>
          <a:xfrm>
            <a:off x="800101" y="1843067"/>
            <a:ext cx="5007894"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D6B764-4B87-42FF-ABAA-69B07B88FF40}"/>
              </a:ext>
            </a:extLst>
          </p:cNvPr>
          <p:cNvSpPr>
            <a:spLocks noGrp="1"/>
          </p:cNvSpPr>
          <p:nvPr>
            <p:ph sz="half" idx="2"/>
          </p:nvPr>
        </p:nvSpPr>
        <p:spPr>
          <a:xfrm>
            <a:off x="800101" y="2505075"/>
            <a:ext cx="5007894"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4357B9-406F-4BF9-B8FB-C53421EEF5A6}"/>
              </a:ext>
            </a:extLst>
          </p:cNvPr>
          <p:cNvSpPr>
            <a:spLocks noGrp="1"/>
          </p:cNvSpPr>
          <p:nvPr>
            <p:ph type="body" sz="quarter" idx="3"/>
          </p:nvPr>
        </p:nvSpPr>
        <p:spPr>
          <a:xfrm>
            <a:off x="6276061" y="1843067"/>
            <a:ext cx="4994128"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320462B-1939-4DAA-A7DD-6BDC95054A6E}"/>
              </a:ext>
            </a:extLst>
          </p:cNvPr>
          <p:cNvSpPr>
            <a:spLocks noGrp="1"/>
          </p:cNvSpPr>
          <p:nvPr>
            <p:ph sz="quarter" idx="4"/>
          </p:nvPr>
        </p:nvSpPr>
        <p:spPr>
          <a:xfrm>
            <a:off x="6276061" y="2505075"/>
            <a:ext cx="4994128"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6C938B-C4C2-4FA9-85CA-9CD742CD7523}"/>
              </a:ext>
            </a:extLst>
          </p:cNvPr>
          <p:cNvSpPr>
            <a:spLocks noGrp="1"/>
          </p:cNvSpPr>
          <p:nvPr>
            <p:ph type="dt" sz="half" idx="10"/>
          </p:nvPr>
        </p:nvSpPr>
        <p:spPr/>
        <p:txBody>
          <a:bodyPr/>
          <a:lstStyle/>
          <a:p>
            <a:fld id="{E6171E64-FE02-4DE5-B72F-53C3706641C3}" type="datetimeFigureOut">
              <a:rPr lang="en-US" smtClean="0"/>
              <a:t>6/11/2023</a:t>
            </a:fld>
            <a:endParaRPr lang="en-US"/>
          </a:p>
        </p:txBody>
      </p:sp>
      <p:sp>
        <p:nvSpPr>
          <p:cNvPr id="8" name="Footer Placeholder 7">
            <a:extLst>
              <a:ext uri="{FF2B5EF4-FFF2-40B4-BE49-F238E27FC236}">
                <a16:creationId xmlns:a16="http://schemas.microsoft.com/office/drawing/2014/main" id="{11AD8886-0D28-4D49-8D43-151D37E948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2FDDE8-E9F8-4B6C-9A40-829617A7C84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918747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E3D8-6C35-428B-B2F2-251FDE10BD20}"/>
              </a:ext>
            </a:extLst>
          </p:cNvPr>
          <p:cNvSpPr>
            <a:spLocks noGrp="1"/>
          </p:cNvSpPr>
          <p:nvPr>
            <p:ph type="title"/>
          </p:nvPr>
        </p:nvSpPr>
        <p:spPr>
          <a:xfrm>
            <a:off x="800100" y="983769"/>
            <a:ext cx="10094770" cy="1180574"/>
          </a:xfrm>
          <a:solidFill>
            <a:schemeClr val="accent1">
              <a:lumMod val="20000"/>
              <a:lumOff val="80000"/>
            </a:schemeClr>
          </a:solidFill>
          <a:effectLst>
            <a:outerShdw dist="165100" dir="18900000" algn="bl" rotWithShape="0">
              <a:prstClr val="black"/>
            </a:outerShdw>
          </a:effectLst>
        </p:spPr>
        <p:txBody>
          <a:bodyPr/>
          <a:lstStyle>
            <a:lvl1pPr marL="182880">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F0B8015-E11A-42CA-AE88-7BD73F87E566}"/>
              </a:ext>
            </a:extLst>
          </p:cNvPr>
          <p:cNvSpPr>
            <a:spLocks noGrp="1"/>
          </p:cNvSpPr>
          <p:nvPr>
            <p:ph type="dt" sz="half" idx="10"/>
          </p:nvPr>
        </p:nvSpPr>
        <p:spPr/>
        <p:txBody>
          <a:bodyPr/>
          <a:lstStyle/>
          <a:p>
            <a:fld id="{E6171E64-FE02-4DE5-B72F-53C3706641C3}" type="datetimeFigureOut">
              <a:rPr lang="en-US" smtClean="0"/>
              <a:t>6/11/2023</a:t>
            </a:fld>
            <a:endParaRPr lang="en-US"/>
          </a:p>
        </p:txBody>
      </p:sp>
      <p:sp>
        <p:nvSpPr>
          <p:cNvPr id="4" name="Footer Placeholder 3">
            <a:extLst>
              <a:ext uri="{FF2B5EF4-FFF2-40B4-BE49-F238E27FC236}">
                <a16:creationId xmlns:a16="http://schemas.microsoft.com/office/drawing/2014/main" id="{07309078-34CA-45CD-B479-03906A265C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D03258-F989-47B2-A643-A60CD8A77BC8}"/>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726497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A2F31-48B6-40CE-A364-3CE73FD859B4}"/>
              </a:ext>
            </a:extLst>
          </p:cNvPr>
          <p:cNvSpPr>
            <a:spLocks noGrp="1"/>
          </p:cNvSpPr>
          <p:nvPr>
            <p:ph type="dt" sz="half" idx="10"/>
          </p:nvPr>
        </p:nvSpPr>
        <p:spPr/>
        <p:txBody>
          <a:bodyPr/>
          <a:lstStyle/>
          <a:p>
            <a:fld id="{E6171E64-FE02-4DE5-B72F-53C3706641C3}" type="datetimeFigureOut">
              <a:rPr lang="en-US" smtClean="0"/>
              <a:t>6/11/2023</a:t>
            </a:fld>
            <a:endParaRPr lang="en-US"/>
          </a:p>
        </p:txBody>
      </p:sp>
      <p:sp>
        <p:nvSpPr>
          <p:cNvPr id="3" name="Footer Placeholder 2">
            <a:extLst>
              <a:ext uri="{FF2B5EF4-FFF2-40B4-BE49-F238E27FC236}">
                <a16:creationId xmlns:a16="http://schemas.microsoft.com/office/drawing/2014/main" id="{117EEA00-F166-41EB-9331-CA99BB70F0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B051F-F8FC-4FF6-9783-45F9FE7AC302}"/>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835618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8635-A5AF-48F4-8CD2-FB0E01113904}"/>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5E0E-DCC0-4781-A608-962B1241B5AA}"/>
              </a:ext>
            </a:extLst>
          </p:cNvPr>
          <p:cNvSpPr>
            <a:spLocks noGrp="1"/>
          </p:cNvSpPr>
          <p:nvPr>
            <p:ph idx="1"/>
          </p:nvPr>
        </p:nvSpPr>
        <p:spPr>
          <a:xfrm>
            <a:off x="5309826" y="987425"/>
            <a:ext cx="604556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1F43E-3D50-4A1C-A289-B3D0DD0E710F}"/>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70E3A-6639-4EA0-8305-C1899DAB49EB}"/>
              </a:ext>
            </a:extLst>
          </p:cNvPr>
          <p:cNvSpPr>
            <a:spLocks noGrp="1"/>
          </p:cNvSpPr>
          <p:nvPr>
            <p:ph type="dt" sz="half" idx="10"/>
          </p:nvPr>
        </p:nvSpPr>
        <p:spPr/>
        <p:txBody>
          <a:bodyPr/>
          <a:lstStyle/>
          <a:p>
            <a:fld id="{E6171E64-FE02-4DE5-B72F-53C3706641C3}" type="datetimeFigureOut">
              <a:rPr lang="en-US" smtClean="0"/>
              <a:t>6/11/2023</a:t>
            </a:fld>
            <a:endParaRPr lang="en-US"/>
          </a:p>
        </p:txBody>
      </p:sp>
      <p:sp>
        <p:nvSpPr>
          <p:cNvPr id="6" name="Footer Placeholder 5">
            <a:extLst>
              <a:ext uri="{FF2B5EF4-FFF2-40B4-BE49-F238E27FC236}">
                <a16:creationId xmlns:a16="http://schemas.microsoft.com/office/drawing/2014/main" id="{5B6AFD57-4189-42FB-B29E-96366E51B4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5E2EC-8483-4FBC-9D29-C19025FA8F97}"/>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583809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581-A090-4AE9-9965-B06BDB52BD95}"/>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839DEF4-262F-4ACF-9B29-3D4B819E7065}"/>
              </a:ext>
            </a:extLst>
          </p:cNvPr>
          <p:cNvSpPr>
            <a:spLocks noGrp="1"/>
          </p:cNvSpPr>
          <p:nvPr>
            <p:ph type="pic" idx="1"/>
          </p:nvPr>
        </p:nvSpPr>
        <p:spPr>
          <a:xfrm>
            <a:off x="5353969" y="987425"/>
            <a:ext cx="5694503"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4ED7CBB-7A6F-441E-9072-2494B952FA8B}"/>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159692-77BE-4A7D-AA70-635007A6E92C}"/>
              </a:ext>
            </a:extLst>
          </p:cNvPr>
          <p:cNvSpPr>
            <a:spLocks noGrp="1"/>
          </p:cNvSpPr>
          <p:nvPr>
            <p:ph type="dt" sz="half" idx="10"/>
          </p:nvPr>
        </p:nvSpPr>
        <p:spPr/>
        <p:txBody>
          <a:bodyPr/>
          <a:lstStyle/>
          <a:p>
            <a:fld id="{E6171E64-FE02-4DE5-B72F-53C3706641C3}" type="datetimeFigureOut">
              <a:rPr lang="en-US" smtClean="0"/>
              <a:t>6/11/2023</a:t>
            </a:fld>
            <a:endParaRPr lang="en-US"/>
          </a:p>
        </p:txBody>
      </p:sp>
      <p:sp>
        <p:nvSpPr>
          <p:cNvPr id="6" name="Footer Placeholder 5">
            <a:extLst>
              <a:ext uri="{FF2B5EF4-FFF2-40B4-BE49-F238E27FC236}">
                <a16:creationId xmlns:a16="http://schemas.microsoft.com/office/drawing/2014/main" id="{FBB9A4DA-63AF-4D6A-98DB-E1D0AC741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B7958-B19B-4C23-A82F-DD4E4B912B29}"/>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719650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86DAE1-1F65-43B8-A400-95E6DEEDCDFC}"/>
              </a:ext>
            </a:extLst>
          </p:cNvPr>
          <p:cNvSpPr>
            <a:spLocks noGrp="1"/>
          </p:cNvSpPr>
          <p:nvPr>
            <p:ph type="title"/>
          </p:nvPr>
        </p:nvSpPr>
        <p:spPr>
          <a:xfrm>
            <a:off x="808661" y="365125"/>
            <a:ext cx="10357666" cy="14384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D75C993-A44B-4C2D-818E-4C9000BB05C1}"/>
              </a:ext>
            </a:extLst>
          </p:cNvPr>
          <p:cNvSpPr>
            <a:spLocks noGrp="1"/>
          </p:cNvSpPr>
          <p:nvPr>
            <p:ph type="body" idx="1"/>
          </p:nvPr>
        </p:nvSpPr>
        <p:spPr>
          <a:xfrm>
            <a:off x="808662" y="2019299"/>
            <a:ext cx="10357666"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A21B6E-ECC6-47D0-9C14-812B746F1563}"/>
              </a:ext>
            </a:extLst>
          </p:cNvPr>
          <p:cNvSpPr>
            <a:spLocks noGrp="1"/>
          </p:cNvSpPr>
          <p:nvPr>
            <p:ph type="dt" sz="half" idx="2"/>
          </p:nvPr>
        </p:nvSpPr>
        <p:spPr>
          <a:xfrm>
            <a:off x="795014" y="6342042"/>
            <a:ext cx="2743200" cy="365125"/>
          </a:xfrm>
          <a:prstGeom prst="rect">
            <a:avLst/>
          </a:prstGeom>
        </p:spPr>
        <p:txBody>
          <a:bodyPr vert="horz" lIns="91440" tIns="45720" rIns="91440" bIns="45720" rtlCol="0" anchor="ctr"/>
          <a:lstStyle>
            <a:lvl1pPr algn="l">
              <a:defRPr sz="1000" spc="100" baseline="0">
                <a:solidFill>
                  <a:schemeClr val="tx1"/>
                </a:solidFill>
              </a:defRPr>
            </a:lvl1pPr>
          </a:lstStyle>
          <a:p>
            <a:fld id="{E6171E64-FE02-4DE5-B72F-53C3706641C3}" type="datetimeFigureOut">
              <a:rPr lang="en-US" smtClean="0"/>
              <a:t>6/11/2023</a:t>
            </a:fld>
            <a:endParaRPr lang="en-US"/>
          </a:p>
        </p:txBody>
      </p:sp>
      <p:sp>
        <p:nvSpPr>
          <p:cNvPr id="5" name="Footer Placeholder 4">
            <a:extLst>
              <a:ext uri="{FF2B5EF4-FFF2-40B4-BE49-F238E27FC236}">
                <a16:creationId xmlns:a16="http://schemas.microsoft.com/office/drawing/2014/main" id="{5209A716-DEA9-48A9-A5BC-0F392D2B49AC}"/>
              </a:ext>
            </a:extLst>
          </p:cNvPr>
          <p:cNvSpPr>
            <a:spLocks noGrp="1"/>
          </p:cNvSpPr>
          <p:nvPr>
            <p:ph type="ftr" sz="quarter" idx="3"/>
          </p:nvPr>
        </p:nvSpPr>
        <p:spPr>
          <a:xfrm>
            <a:off x="7696200" y="6342042"/>
            <a:ext cx="3470128" cy="365125"/>
          </a:xfrm>
          <a:prstGeom prst="rect">
            <a:avLst/>
          </a:prstGeom>
        </p:spPr>
        <p:txBody>
          <a:bodyPr vert="horz" lIns="91440" tIns="45720" rIns="91440" bIns="45720" rtlCol="0" anchor="ctr"/>
          <a:lstStyle>
            <a:lvl1pPr algn="r">
              <a:defRPr sz="1000" spc="5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09CB69E-A0E4-4558-9C62-4CD8CDD2A501}"/>
              </a:ext>
            </a:extLst>
          </p:cNvPr>
          <p:cNvSpPr>
            <a:spLocks noGrp="1"/>
          </p:cNvSpPr>
          <p:nvPr>
            <p:ph type="sldNum" sz="quarter" idx="4"/>
          </p:nvPr>
        </p:nvSpPr>
        <p:spPr>
          <a:xfrm>
            <a:off x="11166329" y="6342042"/>
            <a:ext cx="526228" cy="365125"/>
          </a:xfrm>
          <a:prstGeom prst="rect">
            <a:avLst/>
          </a:prstGeom>
        </p:spPr>
        <p:txBody>
          <a:bodyPr vert="horz" lIns="91440" tIns="45720" rIns="91440" bIns="45720" rtlCol="0" anchor="ctr"/>
          <a:lstStyle>
            <a:lvl1pPr algn="r">
              <a:defRPr sz="1000" spc="100" baseline="0">
                <a:solidFill>
                  <a:schemeClr val="tx1"/>
                </a:solidFill>
              </a:defRPr>
            </a:lvl1p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EB6ECC43-D65E-4A7B-A76B-D278A2184166}"/>
              </a:ext>
            </a:extLst>
          </p:cNvPr>
          <p:cNvGrpSpPr/>
          <p:nvPr/>
        </p:nvGrpSpPr>
        <p:grpSpPr>
          <a:xfrm flipV="1">
            <a:off x="11626076" y="3551521"/>
            <a:ext cx="567782" cy="3306479"/>
            <a:chOff x="11619770" y="-2005"/>
            <a:chExt cx="567782" cy="3306479"/>
          </a:xfrm>
        </p:grpSpPr>
        <p:sp>
          <p:nvSpPr>
            <p:cNvPr id="8" name="Freeform: Shape 7">
              <a:extLst>
                <a:ext uri="{FF2B5EF4-FFF2-40B4-BE49-F238E27FC236}">
                  <a16:creationId xmlns:a16="http://schemas.microsoft.com/office/drawing/2014/main" id="{7EE443C5-5AB9-407B-A8C3-011BB14FEF0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13">
                <a:extLst>
                  <a:ext uri="{96DAC541-7B7A-43D3-8B79-37D633B846F1}">
                    <asvg:svgBlip xmlns:asvg="http://schemas.microsoft.com/office/drawing/2016/SVG/main" r:embed="rId1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1557333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84" r:id="rId6"/>
    <p:sldLayoutId id="2147483679" r:id="rId7"/>
    <p:sldLayoutId id="2147483680" r:id="rId8"/>
    <p:sldLayoutId id="2147483681" r:id="rId9"/>
    <p:sldLayoutId id="2147483683" r:id="rId10"/>
    <p:sldLayoutId id="2147483682" r:id="rId11"/>
  </p:sldLayoutIdLst>
  <p:txStyles>
    <p:title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820541-DBA9-4D5D-8FAD-4385CAA37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mplex maths formulae on a blackboard">
            <a:extLst>
              <a:ext uri="{FF2B5EF4-FFF2-40B4-BE49-F238E27FC236}">
                <a16:creationId xmlns:a16="http://schemas.microsoft.com/office/drawing/2014/main" id="{699D57C6-2389-899F-CBB8-46BF58F294DB}"/>
              </a:ext>
            </a:extLst>
          </p:cNvPr>
          <p:cNvPicPr>
            <a:picLocks noChangeAspect="1"/>
          </p:cNvPicPr>
          <p:nvPr/>
        </p:nvPicPr>
        <p:blipFill rotWithShape="1">
          <a:blip r:embed="rId2"/>
          <a:srcRect t="17107" r="-2" b="573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094F10E6-9317-4287-B0C9-C84A09A57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6362" y="1378641"/>
            <a:ext cx="4639426" cy="4412560"/>
          </a:xfrm>
          <a:prstGeom prst="rect">
            <a:avLst/>
          </a:prstGeom>
          <a:solidFill>
            <a:schemeClr val="accent1">
              <a:lumMod val="20000"/>
              <a:lumOff val="80000"/>
            </a:schemeClr>
          </a:solidFill>
          <a:ln w="38100">
            <a:noFill/>
          </a:ln>
          <a:effectLst>
            <a:outerShdw dist="190500" dir="18780000" algn="tl"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066382" y="1679510"/>
            <a:ext cx="4149013" cy="2726838"/>
          </a:xfrm>
          <a:noFill/>
          <a:effectLst/>
        </p:spPr>
        <p:txBody>
          <a:bodyPr anchor="t">
            <a:noAutofit/>
          </a:bodyPr>
          <a:lstStyle/>
          <a:p>
            <a:pPr>
              <a:lnSpc>
                <a:spcPct val="120000"/>
              </a:lnSpc>
            </a:pPr>
            <a:r>
              <a:rPr lang="en-US" sz="2400" b="1" dirty="0">
                <a:solidFill>
                  <a:srgbClr val="000000"/>
                </a:solidFill>
                <a:ea typeface="+mj-lt"/>
                <a:cs typeface="+mj-lt"/>
              </a:rPr>
              <a:t>Internship Application Manager</a:t>
            </a:r>
            <a:endParaRPr lang="en-US" sz="2400" dirty="0"/>
          </a:p>
        </p:txBody>
      </p:sp>
      <p:sp>
        <p:nvSpPr>
          <p:cNvPr id="3" name="Subtitle 2"/>
          <p:cNvSpPr>
            <a:spLocks noGrp="1"/>
          </p:cNvSpPr>
          <p:nvPr>
            <p:ph type="subTitle" idx="1"/>
          </p:nvPr>
        </p:nvSpPr>
        <p:spPr>
          <a:xfrm>
            <a:off x="7122367" y="4810539"/>
            <a:ext cx="3937518" cy="788089"/>
          </a:xfrm>
        </p:spPr>
        <p:txBody>
          <a:bodyPr anchor="ctr">
            <a:normAutofit/>
          </a:bodyPr>
          <a:lstStyle/>
          <a:p>
            <a:r>
              <a:rPr lang="en-US" sz="1400" dirty="0">
                <a:solidFill>
                  <a:srgbClr val="000000"/>
                </a:solidFill>
              </a:rPr>
              <a:t>Bekzod </a:t>
            </a:r>
            <a:r>
              <a:rPr lang="en-US" sz="1400" dirty="0" err="1">
                <a:solidFill>
                  <a:srgbClr val="000000"/>
                </a:solidFill>
              </a:rPr>
              <a:t>Kimsanboev</a:t>
            </a: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29366-EA5E-E32D-6FCE-B58F5C9FE3AE}"/>
              </a:ext>
            </a:extLst>
          </p:cNvPr>
          <p:cNvSpPr>
            <a:spLocks noGrp="1"/>
          </p:cNvSpPr>
          <p:nvPr>
            <p:ph type="title"/>
          </p:nvPr>
        </p:nvSpPr>
        <p:spPr>
          <a:xfrm>
            <a:off x="808661" y="365125"/>
            <a:ext cx="10357666" cy="697915"/>
          </a:xfrm>
        </p:spPr>
        <p:txBody>
          <a:bodyPr/>
          <a:lstStyle/>
          <a:p>
            <a:r>
              <a:rPr lang="en-US" dirty="0"/>
              <a:t>Tables Explained</a:t>
            </a:r>
          </a:p>
        </p:txBody>
      </p:sp>
      <p:sp>
        <p:nvSpPr>
          <p:cNvPr id="3" name="Content Placeholder 2">
            <a:extLst>
              <a:ext uri="{FF2B5EF4-FFF2-40B4-BE49-F238E27FC236}">
                <a16:creationId xmlns:a16="http://schemas.microsoft.com/office/drawing/2014/main" id="{F13A825E-C3AF-AF87-5F43-483FD0481870}"/>
              </a:ext>
            </a:extLst>
          </p:cNvPr>
          <p:cNvSpPr>
            <a:spLocks noGrp="1"/>
          </p:cNvSpPr>
          <p:nvPr>
            <p:ph idx="1"/>
          </p:nvPr>
        </p:nvSpPr>
        <p:spPr>
          <a:xfrm>
            <a:off x="808662" y="1145240"/>
            <a:ext cx="10357666" cy="4876801"/>
          </a:xfrm>
        </p:spPr>
        <p:txBody>
          <a:bodyPr vert="horz" lIns="91440" tIns="45720" rIns="91440" bIns="45720" rtlCol="0" anchor="t">
            <a:normAutofit/>
          </a:bodyPr>
          <a:lstStyle/>
          <a:p>
            <a:r>
              <a:rPr lang="en-US" dirty="0"/>
              <a:t>Application_P23 holds data about  all the applications submitted:</a:t>
            </a:r>
          </a:p>
          <a:p>
            <a:pPr lvl="1">
              <a:buFont typeface="Avenir Next LT Pro Light" panose="020B0604020202020204" pitchFamily="34" charset="0"/>
              <a:buChar char="–"/>
            </a:pPr>
            <a:r>
              <a:rPr lang="en-US" dirty="0"/>
              <a:t>Application Number ('</a:t>
            </a:r>
            <a:r>
              <a:rPr lang="en-US" dirty="0" err="1"/>
              <a:t>ApplicationNumber</a:t>
            </a:r>
            <a:r>
              <a:rPr lang="en-US" dirty="0"/>
              <a:t>')</a:t>
            </a:r>
          </a:p>
          <a:p>
            <a:pPr lvl="1"/>
            <a:r>
              <a:rPr lang="en-US" dirty="0"/>
              <a:t>The applicant info ('</a:t>
            </a:r>
            <a:r>
              <a:rPr lang="en-US" dirty="0" err="1"/>
              <a:t>StudentID</a:t>
            </a:r>
            <a:r>
              <a:rPr lang="en-US" dirty="0"/>
              <a:t>')</a:t>
            </a:r>
          </a:p>
          <a:p>
            <a:pPr lvl="1"/>
            <a:r>
              <a:rPr lang="en-US" dirty="0"/>
              <a:t>Applied Internship info  ('</a:t>
            </a:r>
            <a:r>
              <a:rPr lang="en-US" dirty="0" err="1"/>
              <a:t>PositionID</a:t>
            </a:r>
            <a:r>
              <a:rPr lang="en-US" dirty="0"/>
              <a:t>')</a:t>
            </a:r>
          </a:p>
          <a:p>
            <a:pPr lvl="1"/>
            <a:r>
              <a:rPr lang="en-US" dirty="0"/>
              <a:t>Date of submission ('</a:t>
            </a:r>
            <a:r>
              <a:rPr lang="en-US" dirty="0" err="1"/>
              <a:t>ApplicationDate</a:t>
            </a:r>
            <a:r>
              <a:rPr lang="en-US" dirty="0"/>
              <a:t>')</a:t>
            </a:r>
          </a:p>
          <a:p>
            <a:pPr lvl="1"/>
            <a:r>
              <a:rPr lang="en-US" dirty="0"/>
              <a:t>Status of the application ('Status')</a:t>
            </a:r>
          </a:p>
          <a:p>
            <a:pPr lvl="1"/>
            <a:endParaRPr lang="en-US" dirty="0"/>
          </a:p>
          <a:p>
            <a:pPr marL="228600" lvl="1" indent="0">
              <a:buNone/>
            </a:pPr>
            <a:endParaRPr lang="en-US" dirty="0"/>
          </a:p>
        </p:txBody>
      </p:sp>
      <p:pic>
        <p:nvPicPr>
          <p:cNvPr id="5" name="Picture 5" descr="Table&#10;&#10;Description automatically generated">
            <a:extLst>
              <a:ext uri="{FF2B5EF4-FFF2-40B4-BE49-F238E27FC236}">
                <a16:creationId xmlns:a16="http://schemas.microsoft.com/office/drawing/2014/main" id="{E699A44F-BF01-47F5-547A-02F93B9038B1}"/>
              </a:ext>
            </a:extLst>
          </p:cNvPr>
          <p:cNvPicPr>
            <a:picLocks noChangeAspect="1"/>
          </p:cNvPicPr>
          <p:nvPr/>
        </p:nvPicPr>
        <p:blipFill>
          <a:blip r:embed="rId2"/>
          <a:stretch>
            <a:fillRect/>
          </a:stretch>
        </p:blipFill>
        <p:spPr>
          <a:xfrm>
            <a:off x="7426037" y="1571413"/>
            <a:ext cx="4197927" cy="5288655"/>
          </a:xfrm>
          <a:prstGeom prst="rect">
            <a:avLst/>
          </a:prstGeom>
        </p:spPr>
      </p:pic>
    </p:spTree>
    <p:extLst>
      <p:ext uri="{BB962C8B-B14F-4D97-AF65-F5344CB8AC3E}">
        <p14:creationId xmlns:p14="http://schemas.microsoft.com/office/powerpoint/2010/main" val="1536593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DCC5C1-6A9C-2121-46DC-1135225A4848}"/>
              </a:ext>
            </a:extLst>
          </p:cNvPr>
          <p:cNvSpPr>
            <a:spLocks noGrp="1"/>
          </p:cNvSpPr>
          <p:nvPr>
            <p:ph idx="1"/>
          </p:nvPr>
        </p:nvSpPr>
        <p:spPr>
          <a:xfrm>
            <a:off x="1600200" y="2476499"/>
            <a:ext cx="7638168" cy="3614813"/>
          </a:xfrm>
        </p:spPr>
        <p:txBody>
          <a:bodyPr vert="horz" lIns="91440" tIns="45720" rIns="91440" bIns="45720" rtlCol="0" anchor="t">
            <a:normAutofit/>
          </a:bodyPr>
          <a:lstStyle/>
          <a:p>
            <a:pPr marL="0" indent="0">
              <a:buNone/>
            </a:pPr>
            <a:r>
              <a:rPr lang="en-US" dirty="0"/>
              <a:t>***All the screenshots made up to this point are simply from "SELECT * FROM </a:t>
            </a:r>
            <a:r>
              <a:rPr lang="en-US" dirty="0" err="1"/>
              <a:t>TableName</a:t>
            </a:r>
            <a:r>
              <a:rPr lang="en-US" dirty="0"/>
              <a:t>" type of queries. Full queries and tables can be found in the "Select_Table.txt" file.</a:t>
            </a:r>
          </a:p>
        </p:txBody>
      </p:sp>
      <p:sp>
        <p:nvSpPr>
          <p:cNvPr id="10" name="Date Placeholder 6">
            <a:extLst>
              <a:ext uri="{FF2B5EF4-FFF2-40B4-BE49-F238E27FC236}">
                <a16:creationId xmlns:a16="http://schemas.microsoft.com/office/drawing/2014/main" id="{DF765F4A-2DF9-42BC-89D8-E61753DA5A3E}"/>
              </a:ext>
            </a:extLst>
          </p:cNvPr>
          <p:cNvSpPr>
            <a:spLocks noGrp="1"/>
          </p:cNvSpPr>
          <p:nvPr>
            <p:ph type="dt" sz="half" idx="10"/>
          </p:nvPr>
        </p:nvSpPr>
        <p:spPr>
          <a:xfrm>
            <a:off x="795014" y="6342042"/>
            <a:ext cx="2743200" cy="365125"/>
          </a:xfrm>
        </p:spPr>
        <p:txBody>
          <a:bodyPr/>
          <a:lstStyle/>
          <a:p>
            <a:pPr>
              <a:spcAft>
                <a:spcPts val="600"/>
              </a:spcAft>
            </a:pPr>
            <a:fld id="{3DF4EE96-C834-4CB1-9BE3-A85B22A039C7}" type="datetime1">
              <a:rPr lang="en-US" smtClean="0"/>
              <a:pPr>
                <a:spcAft>
                  <a:spcPts val="600"/>
                </a:spcAft>
              </a:pPr>
              <a:t>6/11/2023</a:t>
            </a:fld>
            <a:endParaRPr lang="en-US"/>
          </a:p>
        </p:txBody>
      </p:sp>
    </p:spTree>
    <p:extLst>
      <p:ext uri="{BB962C8B-B14F-4D97-AF65-F5344CB8AC3E}">
        <p14:creationId xmlns:p14="http://schemas.microsoft.com/office/powerpoint/2010/main" val="3908285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E2F0-8A84-3830-B378-E72E27CBBFBE}"/>
              </a:ext>
            </a:extLst>
          </p:cNvPr>
          <p:cNvSpPr>
            <a:spLocks noGrp="1"/>
          </p:cNvSpPr>
          <p:nvPr>
            <p:ph type="title"/>
          </p:nvPr>
        </p:nvSpPr>
        <p:spPr>
          <a:xfrm>
            <a:off x="808661" y="365125"/>
            <a:ext cx="10357666" cy="755619"/>
          </a:xfrm>
        </p:spPr>
        <p:txBody>
          <a:bodyPr/>
          <a:lstStyle/>
          <a:p>
            <a:r>
              <a:rPr lang="en-US" dirty="0"/>
              <a:t>CRUD: Entry</a:t>
            </a:r>
          </a:p>
        </p:txBody>
      </p:sp>
      <p:sp>
        <p:nvSpPr>
          <p:cNvPr id="3" name="Content Placeholder 2">
            <a:extLst>
              <a:ext uri="{FF2B5EF4-FFF2-40B4-BE49-F238E27FC236}">
                <a16:creationId xmlns:a16="http://schemas.microsoft.com/office/drawing/2014/main" id="{3B8CC246-29B6-1CA7-6606-548A5D3A5D35}"/>
              </a:ext>
            </a:extLst>
          </p:cNvPr>
          <p:cNvSpPr>
            <a:spLocks noGrp="1"/>
          </p:cNvSpPr>
          <p:nvPr>
            <p:ph idx="1"/>
          </p:nvPr>
        </p:nvSpPr>
        <p:spPr>
          <a:xfrm>
            <a:off x="808662" y="1415637"/>
            <a:ext cx="10357666" cy="4718463"/>
          </a:xfrm>
        </p:spPr>
        <p:txBody>
          <a:bodyPr vert="horz" lIns="91440" tIns="45720" rIns="91440" bIns="45720" rtlCol="0" anchor="t">
            <a:normAutofit/>
          </a:bodyPr>
          <a:lstStyle/>
          <a:p>
            <a:r>
              <a:rPr lang="en-US" dirty="0"/>
              <a:t>CRUD interface starts with an entry page (entryP23.php) where you can select to see the data about the students, internship positions, and applications made.</a:t>
            </a:r>
          </a:p>
        </p:txBody>
      </p:sp>
      <p:pic>
        <p:nvPicPr>
          <p:cNvPr id="4" name="Picture 4" descr="Graphical user interface, text, application&#10;&#10;Description automatically generated">
            <a:extLst>
              <a:ext uri="{FF2B5EF4-FFF2-40B4-BE49-F238E27FC236}">
                <a16:creationId xmlns:a16="http://schemas.microsoft.com/office/drawing/2014/main" id="{C299329B-956F-D2B9-5AF0-70969F295327}"/>
              </a:ext>
            </a:extLst>
          </p:cNvPr>
          <p:cNvPicPr>
            <a:picLocks noChangeAspect="1"/>
          </p:cNvPicPr>
          <p:nvPr/>
        </p:nvPicPr>
        <p:blipFill>
          <a:blip r:embed="rId2"/>
          <a:stretch>
            <a:fillRect/>
          </a:stretch>
        </p:blipFill>
        <p:spPr>
          <a:xfrm>
            <a:off x="2496243" y="2391256"/>
            <a:ext cx="6961031" cy="3925641"/>
          </a:xfrm>
          <a:prstGeom prst="rect">
            <a:avLst/>
          </a:prstGeom>
        </p:spPr>
      </p:pic>
    </p:spTree>
    <p:extLst>
      <p:ext uri="{BB962C8B-B14F-4D97-AF65-F5344CB8AC3E}">
        <p14:creationId xmlns:p14="http://schemas.microsoft.com/office/powerpoint/2010/main" val="3736961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E2F0-8A84-3830-B378-E72E27CBBFBE}"/>
              </a:ext>
            </a:extLst>
          </p:cNvPr>
          <p:cNvSpPr>
            <a:spLocks noGrp="1"/>
          </p:cNvSpPr>
          <p:nvPr>
            <p:ph type="title"/>
          </p:nvPr>
        </p:nvSpPr>
        <p:spPr>
          <a:xfrm>
            <a:off x="808661" y="365125"/>
            <a:ext cx="10357666" cy="755619"/>
          </a:xfrm>
        </p:spPr>
        <p:txBody>
          <a:bodyPr/>
          <a:lstStyle/>
          <a:p>
            <a:r>
              <a:rPr lang="en-US" dirty="0"/>
              <a:t>CRUD: Student Data</a:t>
            </a:r>
          </a:p>
        </p:txBody>
      </p:sp>
      <p:sp>
        <p:nvSpPr>
          <p:cNvPr id="3" name="Content Placeholder 2">
            <a:extLst>
              <a:ext uri="{FF2B5EF4-FFF2-40B4-BE49-F238E27FC236}">
                <a16:creationId xmlns:a16="http://schemas.microsoft.com/office/drawing/2014/main" id="{3B8CC246-29B6-1CA7-6606-548A5D3A5D35}"/>
              </a:ext>
            </a:extLst>
          </p:cNvPr>
          <p:cNvSpPr>
            <a:spLocks noGrp="1"/>
          </p:cNvSpPr>
          <p:nvPr>
            <p:ph idx="1"/>
          </p:nvPr>
        </p:nvSpPr>
        <p:spPr>
          <a:xfrm>
            <a:off x="808662" y="1415637"/>
            <a:ext cx="10357666" cy="4718463"/>
          </a:xfrm>
        </p:spPr>
        <p:txBody>
          <a:bodyPr vert="horz" lIns="91440" tIns="45720" rIns="91440" bIns="45720" rtlCol="0" anchor="t">
            <a:normAutofit lnSpcReduction="10000"/>
          </a:bodyPr>
          <a:lstStyle/>
          <a:p>
            <a:r>
              <a:rPr lang="en-US" dirty="0"/>
              <a:t>Student Data holds the table with the data about each student.</a:t>
            </a:r>
          </a:p>
          <a:p>
            <a:r>
              <a:rPr lang="en-US" dirty="0"/>
              <a:t>For each student, you can choose to edit their info, which is limited to only their major since other I thought other attributes such as their name, date of birth, and classification are not to be changed since that's not something that happens very often.</a:t>
            </a:r>
          </a:p>
          <a:p>
            <a:r>
              <a:rPr lang="en-US" dirty="0"/>
              <a:t>Also, you can opt to delete data of any student enrolled which will consequently delete any applications submitted by them as well.</a:t>
            </a:r>
          </a:p>
          <a:p>
            <a:r>
              <a:rPr lang="en-US" dirty="0"/>
              <a:t>At the bottom of the page, you have an option to add a new student which will prompt to add all the required information about the student. </a:t>
            </a:r>
          </a:p>
          <a:p>
            <a:r>
              <a:rPr lang="en-US" dirty="0"/>
              <a:t>Finally, there is also "Back to Main Page" link available that takes you back to the Entry page.</a:t>
            </a:r>
          </a:p>
        </p:txBody>
      </p:sp>
    </p:spTree>
    <p:extLst>
      <p:ext uri="{BB962C8B-B14F-4D97-AF65-F5344CB8AC3E}">
        <p14:creationId xmlns:p14="http://schemas.microsoft.com/office/powerpoint/2010/main" val="1744997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E2F0-8A84-3830-B378-E72E27CBBFBE}"/>
              </a:ext>
            </a:extLst>
          </p:cNvPr>
          <p:cNvSpPr>
            <a:spLocks noGrp="1"/>
          </p:cNvSpPr>
          <p:nvPr>
            <p:ph type="title"/>
          </p:nvPr>
        </p:nvSpPr>
        <p:spPr>
          <a:xfrm>
            <a:off x="808661" y="365125"/>
            <a:ext cx="10357666" cy="755619"/>
          </a:xfrm>
        </p:spPr>
        <p:txBody>
          <a:bodyPr/>
          <a:lstStyle/>
          <a:p>
            <a:r>
              <a:rPr lang="en-US" dirty="0"/>
              <a:t>CRUD: Student Data</a:t>
            </a:r>
          </a:p>
        </p:txBody>
      </p:sp>
      <p:pic>
        <p:nvPicPr>
          <p:cNvPr id="4" name="Picture 4">
            <a:extLst>
              <a:ext uri="{FF2B5EF4-FFF2-40B4-BE49-F238E27FC236}">
                <a16:creationId xmlns:a16="http://schemas.microsoft.com/office/drawing/2014/main" id="{F55B6E9F-0634-80E2-9036-9C144CA40B8A}"/>
              </a:ext>
            </a:extLst>
          </p:cNvPr>
          <p:cNvPicPr>
            <a:picLocks noGrp="1" noChangeAspect="1"/>
          </p:cNvPicPr>
          <p:nvPr>
            <p:ph idx="1"/>
          </p:nvPr>
        </p:nvPicPr>
        <p:blipFill>
          <a:blip r:embed="rId2"/>
          <a:stretch>
            <a:fillRect/>
          </a:stretch>
        </p:blipFill>
        <p:spPr>
          <a:xfrm>
            <a:off x="1793306" y="1415637"/>
            <a:ext cx="8388379" cy="4718463"/>
          </a:xfrm>
        </p:spPr>
      </p:pic>
    </p:spTree>
    <p:extLst>
      <p:ext uri="{BB962C8B-B14F-4D97-AF65-F5344CB8AC3E}">
        <p14:creationId xmlns:p14="http://schemas.microsoft.com/office/powerpoint/2010/main" val="1082230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E2F0-8A84-3830-B378-E72E27CBBFBE}"/>
              </a:ext>
            </a:extLst>
          </p:cNvPr>
          <p:cNvSpPr>
            <a:spLocks noGrp="1"/>
          </p:cNvSpPr>
          <p:nvPr>
            <p:ph type="title"/>
          </p:nvPr>
        </p:nvSpPr>
        <p:spPr>
          <a:xfrm>
            <a:off x="808661" y="365125"/>
            <a:ext cx="10357666" cy="755619"/>
          </a:xfrm>
        </p:spPr>
        <p:txBody>
          <a:bodyPr/>
          <a:lstStyle/>
          <a:p>
            <a:r>
              <a:rPr lang="en-US" dirty="0"/>
              <a:t>CRUD: Student Data (Edit)</a:t>
            </a:r>
          </a:p>
        </p:txBody>
      </p:sp>
      <p:pic>
        <p:nvPicPr>
          <p:cNvPr id="6" name="Picture 6" descr="Graphical user interface, text, application, email&#10;&#10;Description automatically generated">
            <a:extLst>
              <a:ext uri="{FF2B5EF4-FFF2-40B4-BE49-F238E27FC236}">
                <a16:creationId xmlns:a16="http://schemas.microsoft.com/office/drawing/2014/main" id="{0EF63878-C2E5-493A-75DB-45A44EE4C232}"/>
              </a:ext>
            </a:extLst>
          </p:cNvPr>
          <p:cNvPicPr>
            <a:picLocks noGrp="1" noChangeAspect="1"/>
          </p:cNvPicPr>
          <p:nvPr>
            <p:ph idx="1"/>
          </p:nvPr>
        </p:nvPicPr>
        <p:blipFill>
          <a:blip r:embed="rId2"/>
          <a:stretch>
            <a:fillRect/>
          </a:stretch>
        </p:blipFill>
        <p:spPr>
          <a:xfrm>
            <a:off x="1782542" y="1321694"/>
            <a:ext cx="8549427" cy="4812406"/>
          </a:xfrm>
        </p:spPr>
      </p:pic>
    </p:spTree>
    <p:extLst>
      <p:ext uri="{BB962C8B-B14F-4D97-AF65-F5344CB8AC3E}">
        <p14:creationId xmlns:p14="http://schemas.microsoft.com/office/powerpoint/2010/main" val="1390959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E2F0-8A84-3830-B378-E72E27CBBFBE}"/>
              </a:ext>
            </a:extLst>
          </p:cNvPr>
          <p:cNvSpPr>
            <a:spLocks noGrp="1"/>
          </p:cNvSpPr>
          <p:nvPr>
            <p:ph type="title"/>
          </p:nvPr>
        </p:nvSpPr>
        <p:spPr>
          <a:xfrm>
            <a:off x="808661" y="365125"/>
            <a:ext cx="10357666" cy="755619"/>
          </a:xfrm>
        </p:spPr>
        <p:txBody>
          <a:bodyPr/>
          <a:lstStyle/>
          <a:p>
            <a:r>
              <a:rPr lang="en-US" dirty="0"/>
              <a:t>CRUD: Student Data (delete)</a:t>
            </a:r>
          </a:p>
        </p:txBody>
      </p:sp>
      <p:pic>
        <p:nvPicPr>
          <p:cNvPr id="5" name="Picture 6" descr="Graphical user interface, application&#10;&#10;Description automatically generated">
            <a:extLst>
              <a:ext uri="{FF2B5EF4-FFF2-40B4-BE49-F238E27FC236}">
                <a16:creationId xmlns:a16="http://schemas.microsoft.com/office/drawing/2014/main" id="{78B6FF7A-2257-A900-3913-4FCF28AC35FC}"/>
              </a:ext>
            </a:extLst>
          </p:cNvPr>
          <p:cNvPicPr>
            <a:picLocks noGrp="1" noChangeAspect="1"/>
          </p:cNvPicPr>
          <p:nvPr>
            <p:ph idx="1"/>
          </p:nvPr>
        </p:nvPicPr>
        <p:blipFill>
          <a:blip r:embed="rId2"/>
          <a:stretch>
            <a:fillRect/>
          </a:stretch>
        </p:blipFill>
        <p:spPr>
          <a:xfrm>
            <a:off x="1814739" y="1375356"/>
            <a:ext cx="8549427" cy="4812406"/>
          </a:xfrm>
        </p:spPr>
      </p:pic>
    </p:spTree>
    <p:extLst>
      <p:ext uri="{BB962C8B-B14F-4D97-AF65-F5344CB8AC3E}">
        <p14:creationId xmlns:p14="http://schemas.microsoft.com/office/powerpoint/2010/main" val="3122552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E2F0-8A84-3830-B378-E72E27CBBFBE}"/>
              </a:ext>
            </a:extLst>
          </p:cNvPr>
          <p:cNvSpPr>
            <a:spLocks noGrp="1"/>
          </p:cNvSpPr>
          <p:nvPr>
            <p:ph type="title"/>
          </p:nvPr>
        </p:nvSpPr>
        <p:spPr>
          <a:xfrm>
            <a:off x="808661" y="365125"/>
            <a:ext cx="10357666" cy="755619"/>
          </a:xfrm>
        </p:spPr>
        <p:txBody>
          <a:bodyPr/>
          <a:lstStyle/>
          <a:p>
            <a:r>
              <a:rPr lang="en-US" dirty="0"/>
              <a:t>CRUD: Student Data (Add)</a:t>
            </a:r>
          </a:p>
        </p:txBody>
      </p:sp>
      <p:sp>
        <p:nvSpPr>
          <p:cNvPr id="4" name="Content Placeholder 3">
            <a:extLst>
              <a:ext uri="{FF2B5EF4-FFF2-40B4-BE49-F238E27FC236}">
                <a16:creationId xmlns:a16="http://schemas.microsoft.com/office/drawing/2014/main" id="{E7766BD0-0711-E78D-85D5-CD2034CA146E}"/>
              </a:ext>
            </a:extLst>
          </p:cNvPr>
          <p:cNvSpPr>
            <a:spLocks noGrp="1"/>
          </p:cNvSpPr>
          <p:nvPr>
            <p:ph idx="1"/>
          </p:nvPr>
        </p:nvSpPr>
        <p:spPr/>
        <p:txBody>
          <a:bodyPr vert="horz" lIns="91440" tIns="45720" rIns="91440" bIns="45720" rtlCol="0" anchor="t">
            <a:normAutofit/>
          </a:bodyPr>
          <a:lstStyle/>
          <a:p>
            <a:r>
              <a:rPr lang="en-US" dirty="0"/>
              <a:t>As previously mentioned, you must fill all the field when you are adding a new student. If you fail to do so, the page will be updated with a message saying that you must fill all the fields. </a:t>
            </a:r>
          </a:p>
          <a:p>
            <a:r>
              <a:rPr lang="en-US" dirty="0"/>
              <a:t>Once, every field is filled. The page will also check if you entered a correct format for student's date of birth. If you entered an incorrect date, let's say February 30 or April 31, which obviously does not exist, the page will update with a message saying you entered an incorrect date.</a:t>
            </a:r>
          </a:p>
          <a:p>
            <a:r>
              <a:rPr lang="en-US" dirty="0"/>
              <a:t>***The page will not let you enter February 29 since I was not able to come up with a code that check if the year entered is a leap year.</a:t>
            </a:r>
          </a:p>
        </p:txBody>
      </p:sp>
    </p:spTree>
    <p:extLst>
      <p:ext uri="{BB962C8B-B14F-4D97-AF65-F5344CB8AC3E}">
        <p14:creationId xmlns:p14="http://schemas.microsoft.com/office/powerpoint/2010/main" val="3401008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E2F0-8A84-3830-B378-E72E27CBBFBE}"/>
              </a:ext>
            </a:extLst>
          </p:cNvPr>
          <p:cNvSpPr>
            <a:spLocks noGrp="1"/>
          </p:cNvSpPr>
          <p:nvPr>
            <p:ph type="title"/>
          </p:nvPr>
        </p:nvSpPr>
        <p:spPr>
          <a:xfrm>
            <a:off x="808661" y="365125"/>
            <a:ext cx="10357666" cy="755619"/>
          </a:xfrm>
        </p:spPr>
        <p:txBody>
          <a:bodyPr/>
          <a:lstStyle/>
          <a:p>
            <a:r>
              <a:rPr lang="en-US" dirty="0"/>
              <a:t>CRUD: Student Data (Add)</a:t>
            </a:r>
          </a:p>
        </p:txBody>
      </p:sp>
      <p:pic>
        <p:nvPicPr>
          <p:cNvPr id="7" name="Picture 7" descr="Graphical user interface, text, application&#10;&#10;Description automatically generated">
            <a:extLst>
              <a:ext uri="{FF2B5EF4-FFF2-40B4-BE49-F238E27FC236}">
                <a16:creationId xmlns:a16="http://schemas.microsoft.com/office/drawing/2014/main" id="{1853D6F3-5280-1F39-0DAB-1A385417DC4F}"/>
              </a:ext>
            </a:extLst>
          </p:cNvPr>
          <p:cNvPicPr>
            <a:picLocks noGrp="1" noChangeAspect="1"/>
          </p:cNvPicPr>
          <p:nvPr>
            <p:ph idx="1"/>
          </p:nvPr>
        </p:nvPicPr>
        <p:blipFill>
          <a:blip r:embed="rId2"/>
          <a:stretch>
            <a:fillRect/>
          </a:stretch>
        </p:blipFill>
        <p:spPr>
          <a:xfrm>
            <a:off x="1758394" y="1414182"/>
            <a:ext cx="8458202" cy="4753536"/>
          </a:xfrm>
        </p:spPr>
      </p:pic>
    </p:spTree>
    <p:extLst>
      <p:ext uri="{BB962C8B-B14F-4D97-AF65-F5344CB8AC3E}">
        <p14:creationId xmlns:p14="http://schemas.microsoft.com/office/powerpoint/2010/main" val="1211892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E2F0-8A84-3830-B378-E72E27CBBFBE}"/>
              </a:ext>
            </a:extLst>
          </p:cNvPr>
          <p:cNvSpPr>
            <a:spLocks noGrp="1"/>
          </p:cNvSpPr>
          <p:nvPr>
            <p:ph type="title"/>
          </p:nvPr>
        </p:nvSpPr>
        <p:spPr>
          <a:xfrm>
            <a:off x="808661" y="365125"/>
            <a:ext cx="10357666" cy="755619"/>
          </a:xfrm>
        </p:spPr>
        <p:txBody>
          <a:bodyPr/>
          <a:lstStyle/>
          <a:p>
            <a:r>
              <a:rPr lang="en-US" dirty="0"/>
              <a:t>CRUD: Student Data (Add)</a:t>
            </a:r>
          </a:p>
        </p:txBody>
      </p:sp>
      <p:pic>
        <p:nvPicPr>
          <p:cNvPr id="3" name="Picture 3" descr="Graphical user interface, text, application, email&#10;&#10;Description automatically generated">
            <a:extLst>
              <a:ext uri="{FF2B5EF4-FFF2-40B4-BE49-F238E27FC236}">
                <a16:creationId xmlns:a16="http://schemas.microsoft.com/office/drawing/2014/main" id="{50A443BA-6EE8-B7FD-3202-ED7EFB1BC04A}"/>
              </a:ext>
            </a:extLst>
          </p:cNvPr>
          <p:cNvPicPr>
            <a:picLocks noChangeAspect="1"/>
          </p:cNvPicPr>
          <p:nvPr/>
        </p:nvPicPr>
        <p:blipFill>
          <a:blip r:embed="rId2"/>
          <a:stretch>
            <a:fillRect/>
          </a:stretch>
        </p:blipFill>
        <p:spPr>
          <a:xfrm>
            <a:off x="1766047" y="1380004"/>
            <a:ext cx="8671110" cy="4893606"/>
          </a:xfrm>
          <a:prstGeom prst="rect">
            <a:avLst/>
          </a:prstGeom>
        </p:spPr>
      </p:pic>
    </p:spTree>
    <p:extLst>
      <p:ext uri="{BB962C8B-B14F-4D97-AF65-F5344CB8AC3E}">
        <p14:creationId xmlns:p14="http://schemas.microsoft.com/office/powerpoint/2010/main" val="851454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77EBF-F405-2A52-5E92-CB037A28E48E}"/>
              </a:ext>
            </a:extLst>
          </p:cNvPr>
          <p:cNvSpPr>
            <a:spLocks noGrp="1"/>
          </p:cNvSpPr>
          <p:nvPr>
            <p:ph type="title"/>
          </p:nvPr>
        </p:nvSpPr>
        <p:spPr>
          <a:xfrm>
            <a:off x="808661" y="365125"/>
            <a:ext cx="10357666" cy="687183"/>
          </a:xfrm>
        </p:spPr>
        <p:txBody>
          <a:bodyPr/>
          <a:lstStyle/>
          <a:p>
            <a:r>
              <a:rPr lang="en-US" dirty="0"/>
              <a:t>Overview</a:t>
            </a:r>
          </a:p>
        </p:txBody>
      </p:sp>
      <p:sp>
        <p:nvSpPr>
          <p:cNvPr id="3" name="Content Placeholder 2">
            <a:extLst>
              <a:ext uri="{FF2B5EF4-FFF2-40B4-BE49-F238E27FC236}">
                <a16:creationId xmlns:a16="http://schemas.microsoft.com/office/drawing/2014/main" id="{5FA27E69-2831-2824-F3D1-3C1F5D03DCD8}"/>
              </a:ext>
            </a:extLst>
          </p:cNvPr>
          <p:cNvSpPr>
            <a:spLocks noGrp="1"/>
          </p:cNvSpPr>
          <p:nvPr>
            <p:ph idx="1"/>
          </p:nvPr>
        </p:nvSpPr>
        <p:spPr>
          <a:xfrm>
            <a:off x="808662" y="1225103"/>
            <a:ext cx="10357666" cy="4908997"/>
          </a:xfrm>
        </p:spPr>
        <p:txBody>
          <a:bodyPr vert="horz" lIns="91440" tIns="45720" rIns="91440" bIns="45720" rtlCol="0" anchor="t">
            <a:normAutofit/>
          </a:bodyPr>
          <a:lstStyle/>
          <a:p>
            <a:r>
              <a:rPr lang="en-US" dirty="0"/>
              <a:t>This application is meant to be an internship application tracker for a college.</a:t>
            </a:r>
          </a:p>
          <a:p>
            <a:r>
              <a:rPr lang="en-US" dirty="0"/>
              <a:t>The SQL consists of 7 tables: </a:t>
            </a:r>
          </a:p>
          <a:p>
            <a:pPr lvl="1"/>
            <a:r>
              <a:rPr lang="en-US" dirty="0"/>
              <a:t>Department_P23</a:t>
            </a:r>
          </a:p>
          <a:p>
            <a:pPr lvl="1"/>
            <a:r>
              <a:rPr lang="en-US" dirty="0"/>
              <a:t>Major_P23</a:t>
            </a:r>
          </a:p>
          <a:p>
            <a:pPr lvl="1"/>
            <a:r>
              <a:rPr lang="en-US" dirty="0"/>
              <a:t>School_P23</a:t>
            </a:r>
          </a:p>
          <a:p>
            <a:pPr lvl="1"/>
            <a:r>
              <a:rPr lang="en-US" dirty="0"/>
              <a:t>Student_P23</a:t>
            </a:r>
          </a:p>
          <a:p>
            <a:pPr lvl="1"/>
            <a:r>
              <a:rPr lang="en-US" dirty="0"/>
              <a:t>Position_P23</a:t>
            </a:r>
          </a:p>
          <a:p>
            <a:pPr lvl="1"/>
            <a:r>
              <a:rPr lang="en-US" dirty="0"/>
              <a:t>Application_P23</a:t>
            </a:r>
          </a:p>
          <a:p>
            <a:pPr lvl="1"/>
            <a:r>
              <a:rPr lang="en-US" dirty="0"/>
              <a:t>Review_P23</a:t>
            </a:r>
          </a:p>
        </p:txBody>
      </p:sp>
    </p:spTree>
    <p:extLst>
      <p:ext uri="{BB962C8B-B14F-4D97-AF65-F5344CB8AC3E}">
        <p14:creationId xmlns:p14="http://schemas.microsoft.com/office/powerpoint/2010/main" val="3108307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E2F0-8A84-3830-B378-E72E27CBBFBE}"/>
              </a:ext>
            </a:extLst>
          </p:cNvPr>
          <p:cNvSpPr>
            <a:spLocks noGrp="1"/>
          </p:cNvSpPr>
          <p:nvPr>
            <p:ph type="title"/>
          </p:nvPr>
        </p:nvSpPr>
        <p:spPr>
          <a:xfrm>
            <a:off x="808661" y="365125"/>
            <a:ext cx="10357666" cy="755619"/>
          </a:xfrm>
        </p:spPr>
        <p:txBody>
          <a:bodyPr/>
          <a:lstStyle/>
          <a:p>
            <a:r>
              <a:rPr lang="en-US" dirty="0"/>
              <a:t>CRUD: Student Data (Add)</a:t>
            </a:r>
          </a:p>
        </p:txBody>
      </p:sp>
      <p:pic>
        <p:nvPicPr>
          <p:cNvPr id="5" name="Picture 5" descr="Graphical user interface, text, application, email&#10;&#10;Description automatically generated">
            <a:extLst>
              <a:ext uri="{FF2B5EF4-FFF2-40B4-BE49-F238E27FC236}">
                <a16:creationId xmlns:a16="http://schemas.microsoft.com/office/drawing/2014/main" id="{5C375399-8E7D-07A2-8569-0F8203C49319}"/>
              </a:ext>
            </a:extLst>
          </p:cNvPr>
          <p:cNvPicPr>
            <a:picLocks noGrp="1" noChangeAspect="1"/>
          </p:cNvPicPr>
          <p:nvPr>
            <p:ph idx="1"/>
          </p:nvPr>
        </p:nvPicPr>
        <p:blipFill>
          <a:blip r:embed="rId2"/>
          <a:stretch>
            <a:fillRect/>
          </a:stretch>
        </p:blipFill>
        <p:spPr>
          <a:xfrm>
            <a:off x="1915277" y="1526242"/>
            <a:ext cx="8368554" cy="4708711"/>
          </a:xfrm>
        </p:spPr>
      </p:pic>
    </p:spTree>
    <p:extLst>
      <p:ext uri="{BB962C8B-B14F-4D97-AF65-F5344CB8AC3E}">
        <p14:creationId xmlns:p14="http://schemas.microsoft.com/office/powerpoint/2010/main" val="3063061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E2F0-8A84-3830-B378-E72E27CBBFBE}"/>
              </a:ext>
            </a:extLst>
          </p:cNvPr>
          <p:cNvSpPr>
            <a:spLocks noGrp="1"/>
          </p:cNvSpPr>
          <p:nvPr>
            <p:ph type="title"/>
          </p:nvPr>
        </p:nvSpPr>
        <p:spPr>
          <a:xfrm>
            <a:off x="808661" y="365125"/>
            <a:ext cx="10357666" cy="755619"/>
          </a:xfrm>
        </p:spPr>
        <p:txBody>
          <a:bodyPr/>
          <a:lstStyle/>
          <a:p>
            <a:r>
              <a:rPr lang="en-US" dirty="0"/>
              <a:t>CRUD: Positions</a:t>
            </a:r>
          </a:p>
        </p:txBody>
      </p:sp>
      <p:sp>
        <p:nvSpPr>
          <p:cNvPr id="3" name="Content Placeholder 2">
            <a:extLst>
              <a:ext uri="{FF2B5EF4-FFF2-40B4-BE49-F238E27FC236}">
                <a16:creationId xmlns:a16="http://schemas.microsoft.com/office/drawing/2014/main" id="{3B8CC246-29B6-1CA7-6606-548A5D3A5D35}"/>
              </a:ext>
            </a:extLst>
          </p:cNvPr>
          <p:cNvSpPr>
            <a:spLocks noGrp="1"/>
          </p:cNvSpPr>
          <p:nvPr>
            <p:ph idx="1"/>
          </p:nvPr>
        </p:nvSpPr>
        <p:spPr>
          <a:xfrm>
            <a:off x="808662" y="1415637"/>
            <a:ext cx="10357666" cy="4718463"/>
          </a:xfrm>
        </p:spPr>
        <p:txBody>
          <a:bodyPr vert="horz" lIns="91440" tIns="45720" rIns="91440" bIns="45720" rtlCol="0" anchor="t">
            <a:normAutofit/>
          </a:bodyPr>
          <a:lstStyle/>
          <a:p>
            <a:r>
              <a:rPr lang="en-US" dirty="0"/>
              <a:t>Positions page is pretty much the same as the Student Data page.</a:t>
            </a:r>
          </a:p>
          <a:p>
            <a:r>
              <a:rPr lang="en-US" dirty="0"/>
              <a:t>You can add a new position, edit or delete an existing one.</a:t>
            </a:r>
          </a:p>
          <a:p>
            <a:r>
              <a:rPr lang="en-US" dirty="0"/>
              <a:t>When adding a new internship, you are prompted to fill all the required fields. Same as with the add student page, you may not skip any of the fields or enter an incorrect date for a deadline field such as November 31st, or February 30th.</a:t>
            </a:r>
          </a:p>
        </p:txBody>
      </p:sp>
    </p:spTree>
    <p:extLst>
      <p:ext uri="{BB962C8B-B14F-4D97-AF65-F5344CB8AC3E}">
        <p14:creationId xmlns:p14="http://schemas.microsoft.com/office/powerpoint/2010/main" val="397597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E2F0-8A84-3830-B378-E72E27CBBFBE}"/>
              </a:ext>
            </a:extLst>
          </p:cNvPr>
          <p:cNvSpPr>
            <a:spLocks noGrp="1"/>
          </p:cNvSpPr>
          <p:nvPr>
            <p:ph type="title"/>
          </p:nvPr>
        </p:nvSpPr>
        <p:spPr>
          <a:xfrm>
            <a:off x="808661" y="365125"/>
            <a:ext cx="10357666" cy="755619"/>
          </a:xfrm>
        </p:spPr>
        <p:txBody>
          <a:bodyPr/>
          <a:lstStyle/>
          <a:p>
            <a:r>
              <a:rPr lang="en-US" dirty="0"/>
              <a:t>CRUD: Positions</a:t>
            </a:r>
          </a:p>
        </p:txBody>
      </p:sp>
      <p:pic>
        <p:nvPicPr>
          <p:cNvPr id="4" name="Picture 4">
            <a:extLst>
              <a:ext uri="{FF2B5EF4-FFF2-40B4-BE49-F238E27FC236}">
                <a16:creationId xmlns:a16="http://schemas.microsoft.com/office/drawing/2014/main" id="{FE4F5D6E-E5C0-19E1-0CB2-72AEA76FE947}"/>
              </a:ext>
            </a:extLst>
          </p:cNvPr>
          <p:cNvPicPr>
            <a:picLocks noChangeAspect="1"/>
          </p:cNvPicPr>
          <p:nvPr/>
        </p:nvPicPr>
        <p:blipFill>
          <a:blip r:embed="rId2"/>
          <a:stretch>
            <a:fillRect/>
          </a:stretch>
        </p:blipFill>
        <p:spPr>
          <a:xfrm>
            <a:off x="1878106" y="1368798"/>
            <a:ext cx="8435787" cy="4759137"/>
          </a:xfrm>
          <a:prstGeom prst="rect">
            <a:avLst/>
          </a:prstGeom>
        </p:spPr>
      </p:pic>
    </p:spTree>
    <p:extLst>
      <p:ext uri="{BB962C8B-B14F-4D97-AF65-F5344CB8AC3E}">
        <p14:creationId xmlns:p14="http://schemas.microsoft.com/office/powerpoint/2010/main" val="3747770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E2F0-8A84-3830-B378-E72E27CBBFBE}"/>
              </a:ext>
            </a:extLst>
          </p:cNvPr>
          <p:cNvSpPr>
            <a:spLocks noGrp="1"/>
          </p:cNvSpPr>
          <p:nvPr>
            <p:ph type="title"/>
          </p:nvPr>
        </p:nvSpPr>
        <p:spPr>
          <a:xfrm>
            <a:off x="808661" y="365125"/>
            <a:ext cx="10357666" cy="755619"/>
          </a:xfrm>
        </p:spPr>
        <p:txBody>
          <a:bodyPr/>
          <a:lstStyle/>
          <a:p>
            <a:r>
              <a:rPr lang="en-US" dirty="0"/>
              <a:t>CRUD: Positions (Edit)</a:t>
            </a:r>
          </a:p>
        </p:txBody>
      </p:sp>
      <p:pic>
        <p:nvPicPr>
          <p:cNvPr id="3" name="Picture 4" descr="Graphical user interface, text, application&#10;&#10;Description automatically generated">
            <a:extLst>
              <a:ext uri="{FF2B5EF4-FFF2-40B4-BE49-F238E27FC236}">
                <a16:creationId xmlns:a16="http://schemas.microsoft.com/office/drawing/2014/main" id="{FF506CF8-2C5C-5725-91AB-FF59E964DE76}"/>
              </a:ext>
            </a:extLst>
          </p:cNvPr>
          <p:cNvPicPr>
            <a:picLocks noChangeAspect="1"/>
          </p:cNvPicPr>
          <p:nvPr/>
        </p:nvPicPr>
        <p:blipFill>
          <a:blip r:embed="rId2"/>
          <a:stretch>
            <a:fillRect/>
          </a:stretch>
        </p:blipFill>
        <p:spPr>
          <a:xfrm>
            <a:off x="1609165" y="1323975"/>
            <a:ext cx="8771964" cy="4960843"/>
          </a:xfrm>
          <a:prstGeom prst="rect">
            <a:avLst/>
          </a:prstGeom>
        </p:spPr>
      </p:pic>
    </p:spTree>
    <p:extLst>
      <p:ext uri="{BB962C8B-B14F-4D97-AF65-F5344CB8AC3E}">
        <p14:creationId xmlns:p14="http://schemas.microsoft.com/office/powerpoint/2010/main" val="1368004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E2F0-8A84-3830-B378-E72E27CBBFBE}"/>
              </a:ext>
            </a:extLst>
          </p:cNvPr>
          <p:cNvSpPr>
            <a:spLocks noGrp="1"/>
          </p:cNvSpPr>
          <p:nvPr>
            <p:ph type="title"/>
          </p:nvPr>
        </p:nvSpPr>
        <p:spPr>
          <a:xfrm>
            <a:off x="808661" y="365125"/>
            <a:ext cx="10357666" cy="755619"/>
          </a:xfrm>
        </p:spPr>
        <p:txBody>
          <a:bodyPr/>
          <a:lstStyle/>
          <a:p>
            <a:r>
              <a:rPr lang="en-US" dirty="0"/>
              <a:t>CRUD: Positions (delete)</a:t>
            </a:r>
          </a:p>
        </p:txBody>
      </p:sp>
      <p:pic>
        <p:nvPicPr>
          <p:cNvPr id="4" name="Picture 4" descr="Graphical user interface&#10;&#10;Description automatically generated">
            <a:extLst>
              <a:ext uri="{FF2B5EF4-FFF2-40B4-BE49-F238E27FC236}">
                <a16:creationId xmlns:a16="http://schemas.microsoft.com/office/drawing/2014/main" id="{319F92EF-7751-46BF-2164-B5CE106E0792}"/>
              </a:ext>
            </a:extLst>
          </p:cNvPr>
          <p:cNvPicPr>
            <a:picLocks noChangeAspect="1"/>
          </p:cNvPicPr>
          <p:nvPr/>
        </p:nvPicPr>
        <p:blipFill>
          <a:blip r:embed="rId2"/>
          <a:stretch>
            <a:fillRect/>
          </a:stretch>
        </p:blipFill>
        <p:spPr>
          <a:xfrm>
            <a:off x="1889312" y="1447240"/>
            <a:ext cx="8413375" cy="4747931"/>
          </a:xfrm>
          <a:prstGeom prst="rect">
            <a:avLst/>
          </a:prstGeom>
        </p:spPr>
      </p:pic>
    </p:spTree>
    <p:extLst>
      <p:ext uri="{BB962C8B-B14F-4D97-AF65-F5344CB8AC3E}">
        <p14:creationId xmlns:p14="http://schemas.microsoft.com/office/powerpoint/2010/main" val="2609442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E2F0-8A84-3830-B378-E72E27CBBFBE}"/>
              </a:ext>
            </a:extLst>
          </p:cNvPr>
          <p:cNvSpPr>
            <a:spLocks noGrp="1"/>
          </p:cNvSpPr>
          <p:nvPr>
            <p:ph type="title"/>
          </p:nvPr>
        </p:nvSpPr>
        <p:spPr>
          <a:xfrm>
            <a:off x="808661" y="365125"/>
            <a:ext cx="10357666" cy="755619"/>
          </a:xfrm>
        </p:spPr>
        <p:txBody>
          <a:bodyPr/>
          <a:lstStyle/>
          <a:p>
            <a:r>
              <a:rPr lang="en-US" dirty="0"/>
              <a:t>CRUD: Positions (Add)</a:t>
            </a:r>
          </a:p>
        </p:txBody>
      </p:sp>
      <p:pic>
        <p:nvPicPr>
          <p:cNvPr id="5" name="Picture 5" descr="Graphical user interface, text, application&#10;&#10;Description automatically generated">
            <a:extLst>
              <a:ext uri="{FF2B5EF4-FFF2-40B4-BE49-F238E27FC236}">
                <a16:creationId xmlns:a16="http://schemas.microsoft.com/office/drawing/2014/main" id="{E7463814-AD9D-0864-44B9-82112E4D1F9E}"/>
              </a:ext>
            </a:extLst>
          </p:cNvPr>
          <p:cNvPicPr>
            <a:picLocks noChangeAspect="1"/>
          </p:cNvPicPr>
          <p:nvPr/>
        </p:nvPicPr>
        <p:blipFill>
          <a:blip r:embed="rId2"/>
          <a:stretch>
            <a:fillRect/>
          </a:stretch>
        </p:blipFill>
        <p:spPr>
          <a:xfrm>
            <a:off x="1665195" y="1346387"/>
            <a:ext cx="8648699" cy="4871197"/>
          </a:xfrm>
          <a:prstGeom prst="rect">
            <a:avLst/>
          </a:prstGeom>
        </p:spPr>
      </p:pic>
    </p:spTree>
    <p:extLst>
      <p:ext uri="{BB962C8B-B14F-4D97-AF65-F5344CB8AC3E}">
        <p14:creationId xmlns:p14="http://schemas.microsoft.com/office/powerpoint/2010/main" val="2878812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E2F0-8A84-3830-B378-E72E27CBBFBE}"/>
              </a:ext>
            </a:extLst>
          </p:cNvPr>
          <p:cNvSpPr>
            <a:spLocks noGrp="1"/>
          </p:cNvSpPr>
          <p:nvPr>
            <p:ph type="title"/>
          </p:nvPr>
        </p:nvSpPr>
        <p:spPr>
          <a:xfrm>
            <a:off x="808661" y="365125"/>
            <a:ext cx="10357666" cy="755619"/>
          </a:xfrm>
        </p:spPr>
        <p:txBody>
          <a:bodyPr/>
          <a:lstStyle/>
          <a:p>
            <a:r>
              <a:rPr lang="en-US" dirty="0"/>
              <a:t>CRUD: applications</a:t>
            </a:r>
          </a:p>
        </p:txBody>
      </p:sp>
      <p:sp>
        <p:nvSpPr>
          <p:cNvPr id="3" name="Content Placeholder 2">
            <a:extLst>
              <a:ext uri="{FF2B5EF4-FFF2-40B4-BE49-F238E27FC236}">
                <a16:creationId xmlns:a16="http://schemas.microsoft.com/office/drawing/2014/main" id="{3B8CC246-29B6-1CA7-6606-548A5D3A5D35}"/>
              </a:ext>
            </a:extLst>
          </p:cNvPr>
          <p:cNvSpPr>
            <a:spLocks noGrp="1"/>
          </p:cNvSpPr>
          <p:nvPr>
            <p:ph idx="1"/>
          </p:nvPr>
        </p:nvSpPr>
        <p:spPr>
          <a:xfrm>
            <a:off x="808662" y="1415637"/>
            <a:ext cx="10357666" cy="4718463"/>
          </a:xfrm>
        </p:spPr>
        <p:txBody>
          <a:bodyPr vert="horz" lIns="91440" tIns="45720" rIns="91440" bIns="45720" rtlCol="0" anchor="t">
            <a:normAutofit lnSpcReduction="10000"/>
          </a:bodyPr>
          <a:lstStyle/>
          <a:p>
            <a:r>
              <a:rPr lang="en-US" dirty="0"/>
              <a:t>Same concept as with the Student and Positions pages: you can add submit a new application, edit or delete an existing one.</a:t>
            </a:r>
          </a:p>
          <a:p>
            <a:r>
              <a:rPr lang="en-US" dirty="0"/>
              <a:t>When submitting a new application, you must select from an existing pool of students and positions. You enter the date of submission manually, and the status of the application is set to "Pending" automatically since it's a new application.</a:t>
            </a:r>
          </a:p>
          <a:p>
            <a:r>
              <a:rPr lang="en-US" dirty="0"/>
              <a:t>When selecting a student or a position, you can opt to search which directs you to either the page with the Student data or Positions data to check the student details and specifications about the position before you select them.</a:t>
            </a:r>
          </a:p>
          <a:p>
            <a:r>
              <a:rPr lang="en-US" dirty="0"/>
              <a:t>When submitting a new application, position minimum GPA requirement must be met by the selected student, otherwise the page refresh saying that the student does not meet the GPA requirement. </a:t>
            </a:r>
          </a:p>
        </p:txBody>
      </p:sp>
    </p:spTree>
    <p:extLst>
      <p:ext uri="{BB962C8B-B14F-4D97-AF65-F5344CB8AC3E}">
        <p14:creationId xmlns:p14="http://schemas.microsoft.com/office/powerpoint/2010/main" val="3543914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E2F0-8A84-3830-B378-E72E27CBBFBE}"/>
              </a:ext>
            </a:extLst>
          </p:cNvPr>
          <p:cNvSpPr>
            <a:spLocks noGrp="1"/>
          </p:cNvSpPr>
          <p:nvPr>
            <p:ph type="title"/>
          </p:nvPr>
        </p:nvSpPr>
        <p:spPr>
          <a:xfrm>
            <a:off x="808661" y="365125"/>
            <a:ext cx="10357666" cy="755619"/>
          </a:xfrm>
        </p:spPr>
        <p:txBody>
          <a:bodyPr/>
          <a:lstStyle/>
          <a:p>
            <a:r>
              <a:rPr lang="en-US" dirty="0"/>
              <a:t>CRUD: applications</a:t>
            </a:r>
          </a:p>
        </p:txBody>
      </p:sp>
      <p:pic>
        <p:nvPicPr>
          <p:cNvPr id="4" name="Picture 4" descr="Graphical user interface&#10;&#10;Description automatically generated">
            <a:extLst>
              <a:ext uri="{FF2B5EF4-FFF2-40B4-BE49-F238E27FC236}">
                <a16:creationId xmlns:a16="http://schemas.microsoft.com/office/drawing/2014/main" id="{586A13F5-C921-EA97-3463-FB92C465C01A}"/>
              </a:ext>
            </a:extLst>
          </p:cNvPr>
          <p:cNvPicPr>
            <a:picLocks noChangeAspect="1"/>
          </p:cNvPicPr>
          <p:nvPr/>
        </p:nvPicPr>
        <p:blipFill>
          <a:blip r:embed="rId2"/>
          <a:stretch>
            <a:fillRect/>
          </a:stretch>
        </p:blipFill>
        <p:spPr>
          <a:xfrm>
            <a:off x="1900518" y="1581711"/>
            <a:ext cx="8390964" cy="4736725"/>
          </a:xfrm>
          <a:prstGeom prst="rect">
            <a:avLst/>
          </a:prstGeom>
        </p:spPr>
      </p:pic>
    </p:spTree>
    <p:extLst>
      <p:ext uri="{BB962C8B-B14F-4D97-AF65-F5344CB8AC3E}">
        <p14:creationId xmlns:p14="http://schemas.microsoft.com/office/powerpoint/2010/main" val="941628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E2F0-8A84-3830-B378-E72E27CBBFBE}"/>
              </a:ext>
            </a:extLst>
          </p:cNvPr>
          <p:cNvSpPr>
            <a:spLocks noGrp="1"/>
          </p:cNvSpPr>
          <p:nvPr>
            <p:ph type="title"/>
          </p:nvPr>
        </p:nvSpPr>
        <p:spPr>
          <a:xfrm>
            <a:off x="808661" y="365125"/>
            <a:ext cx="10357666" cy="755619"/>
          </a:xfrm>
        </p:spPr>
        <p:txBody>
          <a:bodyPr/>
          <a:lstStyle/>
          <a:p>
            <a:r>
              <a:rPr lang="en-US" dirty="0"/>
              <a:t>CRUD: applications (Edit)</a:t>
            </a:r>
          </a:p>
        </p:txBody>
      </p:sp>
      <p:pic>
        <p:nvPicPr>
          <p:cNvPr id="3" name="Picture 4" descr="Graphical user interface, text&#10;&#10;Description automatically generated">
            <a:extLst>
              <a:ext uri="{FF2B5EF4-FFF2-40B4-BE49-F238E27FC236}">
                <a16:creationId xmlns:a16="http://schemas.microsoft.com/office/drawing/2014/main" id="{7287BFCF-DC20-FEEC-32A9-7585EB509B41}"/>
              </a:ext>
            </a:extLst>
          </p:cNvPr>
          <p:cNvPicPr>
            <a:picLocks noChangeAspect="1"/>
          </p:cNvPicPr>
          <p:nvPr/>
        </p:nvPicPr>
        <p:blipFill>
          <a:blip r:embed="rId2"/>
          <a:stretch>
            <a:fillRect/>
          </a:stretch>
        </p:blipFill>
        <p:spPr>
          <a:xfrm>
            <a:off x="1844489" y="1536887"/>
            <a:ext cx="8503022" cy="4803961"/>
          </a:xfrm>
          <a:prstGeom prst="rect">
            <a:avLst/>
          </a:prstGeom>
        </p:spPr>
      </p:pic>
    </p:spTree>
    <p:extLst>
      <p:ext uri="{BB962C8B-B14F-4D97-AF65-F5344CB8AC3E}">
        <p14:creationId xmlns:p14="http://schemas.microsoft.com/office/powerpoint/2010/main" val="4235560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E2F0-8A84-3830-B378-E72E27CBBFBE}"/>
              </a:ext>
            </a:extLst>
          </p:cNvPr>
          <p:cNvSpPr>
            <a:spLocks noGrp="1"/>
          </p:cNvSpPr>
          <p:nvPr>
            <p:ph type="title"/>
          </p:nvPr>
        </p:nvSpPr>
        <p:spPr>
          <a:xfrm>
            <a:off x="808661" y="365125"/>
            <a:ext cx="10357666" cy="755619"/>
          </a:xfrm>
        </p:spPr>
        <p:txBody>
          <a:bodyPr/>
          <a:lstStyle/>
          <a:p>
            <a:r>
              <a:rPr lang="en-US" dirty="0"/>
              <a:t>CRUD: applications (delete)</a:t>
            </a:r>
          </a:p>
        </p:txBody>
      </p:sp>
      <p:pic>
        <p:nvPicPr>
          <p:cNvPr id="4" name="Picture 4" descr="Graphical user interface, application&#10;&#10;Description automatically generated">
            <a:extLst>
              <a:ext uri="{FF2B5EF4-FFF2-40B4-BE49-F238E27FC236}">
                <a16:creationId xmlns:a16="http://schemas.microsoft.com/office/drawing/2014/main" id="{2930E3A3-37EB-7BD3-4773-E094E4F5FDB0}"/>
              </a:ext>
            </a:extLst>
          </p:cNvPr>
          <p:cNvPicPr>
            <a:picLocks noChangeAspect="1"/>
          </p:cNvPicPr>
          <p:nvPr/>
        </p:nvPicPr>
        <p:blipFill>
          <a:blip r:embed="rId2"/>
          <a:stretch>
            <a:fillRect/>
          </a:stretch>
        </p:blipFill>
        <p:spPr>
          <a:xfrm>
            <a:off x="1710018" y="1413622"/>
            <a:ext cx="8771964" cy="4960844"/>
          </a:xfrm>
          <a:prstGeom prst="rect">
            <a:avLst/>
          </a:prstGeom>
        </p:spPr>
      </p:pic>
    </p:spTree>
    <p:extLst>
      <p:ext uri="{BB962C8B-B14F-4D97-AF65-F5344CB8AC3E}">
        <p14:creationId xmlns:p14="http://schemas.microsoft.com/office/powerpoint/2010/main" val="4185325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77EBF-F405-2A52-5E92-CB037A28E48E}"/>
              </a:ext>
            </a:extLst>
          </p:cNvPr>
          <p:cNvSpPr>
            <a:spLocks noGrp="1"/>
          </p:cNvSpPr>
          <p:nvPr>
            <p:ph type="title"/>
          </p:nvPr>
        </p:nvSpPr>
        <p:spPr>
          <a:xfrm>
            <a:off x="808661" y="365125"/>
            <a:ext cx="10357666" cy="687183"/>
          </a:xfrm>
        </p:spPr>
        <p:txBody>
          <a:bodyPr/>
          <a:lstStyle/>
          <a:p>
            <a:r>
              <a:rPr lang="en-US" dirty="0"/>
              <a:t>Overview</a:t>
            </a:r>
          </a:p>
        </p:txBody>
      </p:sp>
      <p:sp>
        <p:nvSpPr>
          <p:cNvPr id="3" name="Content Placeholder 2">
            <a:extLst>
              <a:ext uri="{FF2B5EF4-FFF2-40B4-BE49-F238E27FC236}">
                <a16:creationId xmlns:a16="http://schemas.microsoft.com/office/drawing/2014/main" id="{5FA27E69-2831-2824-F3D1-3C1F5D03DCD8}"/>
              </a:ext>
            </a:extLst>
          </p:cNvPr>
          <p:cNvSpPr>
            <a:spLocks noGrp="1"/>
          </p:cNvSpPr>
          <p:nvPr>
            <p:ph idx="1"/>
          </p:nvPr>
        </p:nvSpPr>
        <p:spPr>
          <a:xfrm>
            <a:off x="808662" y="1225103"/>
            <a:ext cx="10357666" cy="4908997"/>
          </a:xfrm>
        </p:spPr>
        <p:txBody>
          <a:bodyPr vert="horz" lIns="91440" tIns="45720" rIns="91440" bIns="45720" rtlCol="0" anchor="t">
            <a:normAutofit/>
          </a:bodyPr>
          <a:lstStyle/>
          <a:p>
            <a:r>
              <a:rPr lang="en-US" dirty="0"/>
              <a:t>The school has a certain number of departments and a certain number of majors from each department.</a:t>
            </a:r>
          </a:p>
          <a:p>
            <a:r>
              <a:rPr lang="en-US" dirty="0"/>
              <a:t>All students enrolled have a major which decides which department they belong to.</a:t>
            </a:r>
          </a:p>
          <a:p>
            <a:r>
              <a:rPr lang="en-US"/>
              <a:t>There is a number of</a:t>
            </a:r>
            <a:r>
              <a:rPr lang="en-US" dirty="0"/>
              <a:t> internship positions available that are stored in Position_P23 table.</a:t>
            </a:r>
          </a:p>
          <a:p>
            <a:r>
              <a:rPr lang="en-US" dirty="0"/>
              <a:t>Each application submitted is saved in the Application_P23 table.</a:t>
            </a:r>
          </a:p>
          <a:p>
            <a:endParaRPr lang="en-US" dirty="0"/>
          </a:p>
        </p:txBody>
      </p:sp>
    </p:spTree>
    <p:extLst>
      <p:ext uri="{BB962C8B-B14F-4D97-AF65-F5344CB8AC3E}">
        <p14:creationId xmlns:p14="http://schemas.microsoft.com/office/powerpoint/2010/main" val="1638988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E2F0-8A84-3830-B378-E72E27CBBFBE}"/>
              </a:ext>
            </a:extLst>
          </p:cNvPr>
          <p:cNvSpPr>
            <a:spLocks noGrp="1"/>
          </p:cNvSpPr>
          <p:nvPr>
            <p:ph type="title"/>
          </p:nvPr>
        </p:nvSpPr>
        <p:spPr>
          <a:xfrm>
            <a:off x="808661" y="365125"/>
            <a:ext cx="10357666" cy="755619"/>
          </a:xfrm>
        </p:spPr>
        <p:txBody>
          <a:bodyPr/>
          <a:lstStyle/>
          <a:p>
            <a:r>
              <a:rPr lang="en-US" dirty="0"/>
              <a:t>CRUD: applications (add)</a:t>
            </a:r>
          </a:p>
        </p:txBody>
      </p:sp>
      <p:pic>
        <p:nvPicPr>
          <p:cNvPr id="3" name="Picture 4" descr="Graphical user interface, text, application&#10;&#10;Description automatically generated">
            <a:extLst>
              <a:ext uri="{FF2B5EF4-FFF2-40B4-BE49-F238E27FC236}">
                <a16:creationId xmlns:a16="http://schemas.microsoft.com/office/drawing/2014/main" id="{45F8E4D6-A622-7F94-097F-F7DA0CE31D09}"/>
              </a:ext>
            </a:extLst>
          </p:cNvPr>
          <p:cNvPicPr>
            <a:picLocks noChangeAspect="1"/>
          </p:cNvPicPr>
          <p:nvPr/>
        </p:nvPicPr>
        <p:blipFill>
          <a:blip r:embed="rId2"/>
          <a:stretch>
            <a:fillRect/>
          </a:stretch>
        </p:blipFill>
        <p:spPr>
          <a:xfrm>
            <a:off x="1698812" y="1391211"/>
            <a:ext cx="8805581" cy="4983255"/>
          </a:xfrm>
          <a:prstGeom prst="rect">
            <a:avLst/>
          </a:prstGeom>
        </p:spPr>
      </p:pic>
    </p:spTree>
    <p:extLst>
      <p:ext uri="{BB962C8B-B14F-4D97-AF65-F5344CB8AC3E}">
        <p14:creationId xmlns:p14="http://schemas.microsoft.com/office/powerpoint/2010/main" val="127088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E2F0-8A84-3830-B378-E72E27CBBFBE}"/>
              </a:ext>
            </a:extLst>
          </p:cNvPr>
          <p:cNvSpPr>
            <a:spLocks noGrp="1"/>
          </p:cNvSpPr>
          <p:nvPr>
            <p:ph type="title"/>
          </p:nvPr>
        </p:nvSpPr>
        <p:spPr>
          <a:xfrm>
            <a:off x="808661" y="365125"/>
            <a:ext cx="10357666" cy="755619"/>
          </a:xfrm>
        </p:spPr>
        <p:txBody>
          <a:bodyPr/>
          <a:lstStyle/>
          <a:p>
            <a:r>
              <a:rPr lang="en-US" dirty="0"/>
              <a:t>Queries</a:t>
            </a:r>
          </a:p>
        </p:txBody>
      </p:sp>
      <p:sp>
        <p:nvSpPr>
          <p:cNvPr id="3" name="Content Placeholder 2">
            <a:extLst>
              <a:ext uri="{FF2B5EF4-FFF2-40B4-BE49-F238E27FC236}">
                <a16:creationId xmlns:a16="http://schemas.microsoft.com/office/drawing/2014/main" id="{3B8CC246-29B6-1CA7-6606-548A5D3A5D35}"/>
              </a:ext>
            </a:extLst>
          </p:cNvPr>
          <p:cNvSpPr>
            <a:spLocks noGrp="1"/>
          </p:cNvSpPr>
          <p:nvPr>
            <p:ph idx="1"/>
          </p:nvPr>
        </p:nvSpPr>
        <p:spPr>
          <a:xfrm>
            <a:off x="808662" y="1415637"/>
            <a:ext cx="10357666" cy="4718463"/>
          </a:xfrm>
        </p:spPr>
        <p:txBody>
          <a:bodyPr vert="horz" lIns="91440" tIns="45720" rIns="91440" bIns="45720" rtlCol="0" anchor="t">
            <a:normAutofit/>
          </a:bodyPr>
          <a:lstStyle/>
          <a:p>
            <a:pPr>
              <a:buNone/>
            </a:pPr>
            <a:r>
              <a:rPr lang="en-US" sz="1600" dirty="0">
                <a:solidFill>
                  <a:srgbClr val="6A9955"/>
                </a:solidFill>
                <a:latin typeface="Consolas"/>
              </a:rPr>
              <a:t>-- QUERY 1 </a:t>
            </a:r>
            <a:endParaRPr lang="en-US" sz="1600"/>
          </a:p>
          <a:p>
            <a:pPr>
              <a:buNone/>
            </a:pPr>
            <a:r>
              <a:rPr lang="en-US" sz="1600" dirty="0">
                <a:solidFill>
                  <a:srgbClr val="6A9955"/>
                </a:solidFill>
                <a:latin typeface="Consolas"/>
              </a:rPr>
              <a:t>-- How many Applications were submitted from each Department at School?</a:t>
            </a:r>
            <a:endParaRPr lang="en-US" sz="1600"/>
          </a:p>
          <a:p>
            <a:pPr>
              <a:buNone/>
            </a:pPr>
            <a:r>
              <a:rPr lang="en-US" sz="1600" dirty="0">
                <a:solidFill>
                  <a:srgbClr val="6A9955"/>
                </a:solidFill>
                <a:latin typeface="Consolas"/>
              </a:rPr>
              <a:t>-- 4 tables joined</a:t>
            </a:r>
            <a:endParaRPr lang="en-US" sz="1600" dirty="0"/>
          </a:p>
          <a:p>
            <a:pPr>
              <a:buNone/>
            </a:pPr>
            <a:r>
              <a:rPr lang="en-US" sz="1600" dirty="0">
                <a:latin typeface="Consolas"/>
              </a:rPr>
              <a:t>SELECT School_P23.DepartmentID, </a:t>
            </a:r>
            <a:r>
              <a:rPr lang="en-US" sz="1600" dirty="0" err="1">
                <a:latin typeface="Consolas"/>
              </a:rPr>
              <a:t>DepartmentName</a:t>
            </a:r>
            <a:r>
              <a:rPr lang="en-US" sz="1600" dirty="0">
                <a:latin typeface="Consolas"/>
              </a:rPr>
              <a:t>, COUNT(Application_P23.StudentID) AS Applications FROM Application_P23 NATURAL JOIN Student_P23 RIGHT OUTER JOIN School_P23 ON Student_P23.MajorID = School_P23.MajorID RIGHT OUTER JOIN Department_P23 ON Department_P23.DepartmentID = School_P23.DepartmentID GROUP BY </a:t>
            </a:r>
            <a:r>
              <a:rPr lang="en-US" sz="1600" dirty="0" err="1">
                <a:latin typeface="Consolas"/>
              </a:rPr>
              <a:t>DepartmentID</a:t>
            </a:r>
            <a:r>
              <a:rPr lang="en-US" sz="1600" dirty="0">
                <a:latin typeface="Consolas"/>
              </a:rPr>
              <a:t> ORDER BY Applications DESC;</a:t>
            </a:r>
            <a:endParaRPr lang="en-US" sz="1600" dirty="0"/>
          </a:p>
          <a:p>
            <a:pPr marL="0" indent="0">
              <a:buNone/>
            </a:pPr>
            <a:endParaRPr lang="en-US" dirty="0"/>
          </a:p>
        </p:txBody>
      </p:sp>
    </p:spTree>
    <p:extLst>
      <p:ext uri="{BB962C8B-B14F-4D97-AF65-F5344CB8AC3E}">
        <p14:creationId xmlns:p14="http://schemas.microsoft.com/office/powerpoint/2010/main" val="861480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E2F0-8A84-3830-B378-E72E27CBBFBE}"/>
              </a:ext>
            </a:extLst>
          </p:cNvPr>
          <p:cNvSpPr>
            <a:spLocks noGrp="1"/>
          </p:cNvSpPr>
          <p:nvPr>
            <p:ph type="title"/>
          </p:nvPr>
        </p:nvSpPr>
        <p:spPr>
          <a:xfrm>
            <a:off x="808661" y="365125"/>
            <a:ext cx="10357666" cy="755619"/>
          </a:xfrm>
        </p:spPr>
        <p:txBody>
          <a:bodyPr/>
          <a:lstStyle/>
          <a:p>
            <a:r>
              <a:rPr lang="en-US" dirty="0"/>
              <a:t>Queries</a:t>
            </a:r>
          </a:p>
        </p:txBody>
      </p:sp>
      <p:sp>
        <p:nvSpPr>
          <p:cNvPr id="3" name="Content Placeholder 2">
            <a:extLst>
              <a:ext uri="{FF2B5EF4-FFF2-40B4-BE49-F238E27FC236}">
                <a16:creationId xmlns:a16="http://schemas.microsoft.com/office/drawing/2014/main" id="{3B8CC246-29B6-1CA7-6606-548A5D3A5D35}"/>
              </a:ext>
            </a:extLst>
          </p:cNvPr>
          <p:cNvSpPr>
            <a:spLocks noGrp="1"/>
          </p:cNvSpPr>
          <p:nvPr>
            <p:ph idx="1"/>
          </p:nvPr>
        </p:nvSpPr>
        <p:spPr>
          <a:xfrm>
            <a:off x="808662" y="1415637"/>
            <a:ext cx="10357666" cy="4718463"/>
          </a:xfrm>
        </p:spPr>
        <p:txBody>
          <a:bodyPr vert="horz" lIns="91440" tIns="45720" rIns="91440" bIns="45720" rtlCol="0" anchor="t">
            <a:normAutofit/>
          </a:bodyPr>
          <a:lstStyle/>
          <a:p>
            <a:pPr>
              <a:buNone/>
            </a:pPr>
            <a:r>
              <a:rPr lang="en-US" sz="1600" dirty="0">
                <a:solidFill>
                  <a:srgbClr val="6A9955"/>
                </a:solidFill>
                <a:latin typeface="Consolas"/>
              </a:rPr>
              <a:t>-- QUERY 1 </a:t>
            </a:r>
            <a:endParaRPr lang="en-US" sz="1600"/>
          </a:p>
          <a:p>
            <a:pPr>
              <a:buNone/>
            </a:pPr>
            <a:endParaRPr lang="en-US" sz="1600" dirty="0">
              <a:solidFill>
                <a:srgbClr val="6A9955"/>
              </a:solidFill>
              <a:latin typeface="Consolas"/>
            </a:endParaRPr>
          </a:p>
          <a:p>
            <a:pPr marL="0" indent="0">
              <a:buNone/>
            </a:pPr>
            <a:endParaRPr lang="en-US" dirty="0"/>
          </a:p>
        </p:txBody>
      </p:sp>
      <p:pic>
        <p:nvPicPr>
          <p:cNvPr id="4" name="Picture 4" descr="Text&#10;&#10;Description automatically generated">
            <a:extLst>
              <a:ext uri="{FF2B5EF4-FFF2-40B4-BE49-F238E27FC236}">
                <a16:creationId xmlns:a16="http://schemas.microsoft.com/office/drawing/2014/main" id="{7B9AB6B5-1467-C94B-5AEF-953A66260ACC}"/>
              </a:ext>
            </a:extLst>
          </p:cNvPr>
          <p:cNvPicPr>
            <a:picLocks noChangeAspect="1"/>
          </p:cNvPicPr>
          <p:nvPr/>
        </p:nvPicPr>
        <p:blipFill>
          <a:blip r:embed="rId2"/>
          <a:stretch>
            <a:fillRect/>
          </a:stretch>
        </p:blipFill>
        <p:spPr>
          <a:xfrm>
            <a:off x="2124637" y="2160218"/>
            <a:ext cx="7953934" cy="3904682"/>
          </a:xfrm>
          <a:prstGeom prst="rect">
            <a:avLst/>
          </a:prstGeom>
        </p:spPr>
      </p:pic>
    </p:spTree>
    <p:extLst>
      <p:ext uri="{BB962C8B-B14F-4D97-AF65-F5344CB8AC3E}">
        <p14:creationId xmlns:p14="http://schemas.microsoft.com/office/powerpoint/2010/main" val="3466335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E2F0-8A84-3830-B378-E72E27CBBFBE}"/>
              </a:ext>
            </a:extLst>
          </p:cNvPr>
          <p:cNvSpPr>
            <a:spLocks noGrp="1"/>
          </p:cNvSpPr>
          <p:nvPr>
            <p:ph type="title"/>
          </p:nvPr>
        </p:nvSpPr>
        <p:spPr>
          <a:xfrm>
            <a:off x="808661" y="365125"/>
            <a:ext cx="10357666" cy="755619"/>
          </a:xfrm>
        </p:spPr>
        <p:txBody>
          <a:bodyPr/>
          <a:lstStyle/>
          <a:p>
            <a:r>
              <a:rPr lang="en-US" dirty="0"/>
              <a:t>Queries</a:t>
            </a:r>
          </a:p>
        </p:txBody>
      </p:sp>
      <p:sp>
        <p:nvSpPr>
          <p:cNvPr id="3" name="Content Placeholder 2">
            <a:extLst>
              <a:ext uri="{FF2B5EF4-FFF2-40B4-BE49-F238E27FC236}">
                <a16:creationId xmlns:a16="http://schemas.microsoft.com/office/drawing/2014/main" id="{3B8CC246-29B6-1CA7-6606-548A5D3A5D35}"/>
              </a:ext>
            </a:extLst>
          </p:cNvPr>
          <p:cNvSpPr>
            <a:spLocks noGrp="1"/>
          </p:cNvSpPr>
          <p:nvPr>
            <p:ph idx="1"/>
          </p:nvPr>
        </p:nvSpPr>
        <p:spPr>
          <a:xfrm>
            <a:off x="808662" y="1415637"/>
            <a:ext cx="10357666" cy="4718463"/>
          </a:xfrm>
        </p:spPr>
        <p:txBody>
          <a:bodyPr vert="horz" lIns="91440" tIns="45720" rIns="91440" bIns="45720" rtlCol="0" anchor="t">
            <a:normAutofit/>
          </a:bodyPr>
          <a:lstStyle/>
          <a:p>
            <a:pPr>
              <a:buNone/>
            </a:pPr>
            <a:r>
              <a:rPr lang="en-US" sz="1600" dirty="0">
                <a:solidFill>
                  <a:srgbClr val="6A9955"/>
                </a:solidFill>
                <a:latin typeface="Consolas"/>
              </a:rPr>
              <a:t>-- QUERY 2</a:t>
            </a:r>
            <a:endParaRPr lang="en-US" sz="1600" dirty="0"/>
          </a:p>
          <a:p>
            <a:pPr>
              <a:buNone/>
            </a:pPr>
            <a:r>
              <a:rPr lang="en-US" sz="1600" dirty="0">
                <a:solidFill>
                  <a:srgbClr val="6A9955"/>
                </a:solidFill>
                <a:latin typeface="Consolas"/>
              </a:rPr>
              <a:t>-- Select majors from the Engineering Department</a:t>
            </a:r>
            <a:endParaRPr lang="en-US" sz="1600" dirty="0"/>
          </a:p>
          <a:p>
            <a:pPr>
              <a:buNone/>
            </a:pPr>
            <a:r>
              <a:rPr lang="en-US" sz="1600" dirty="0">
                <a:solidFill>
                  <a:srgbClr val="6A9955"/>
                </a:solidFill>
                <a:latin typeface="Consolas"/>
              </a:rPr>
              <a:t>-- NOTE: The First Nested Query uses a PRIMARY KEY(School_P23.DepartmentID) in its WHERE clause, however the second one does NOT(WHERE </a:t>
            </a:r>
            <a:r>
              <a:rPr lang="en-US" sz="1600" err="1">
                <a:solidFill>
                  <a:srgbClr val="6A9955"/>
                </a:solidFill>
                <a:latin typeface="Consolas"/>
              </a:rPr>
              <a:t>DepartmentName</a:t>
            </a:r>
            <a:r>
              <a:rPr lang="en-US" sz="1600" dirty="0">
                <a:solidFill>
                  <a:srgbClr val="6A9955"/>
                </a:solidFill>
                <a:latin typeface="Consolas"/>
              </a:rPr>
              <a:t>).</a:t>
            </a:r>
            <a:endParaRPr lang="en-US" sz="1600" dirty="0"/>
          </a:p>
          <a:p>
            <a:pPr>
              <a:buNone/>
            </a:pPr>
            <a:r>
              <a:rPr lang="en-US" sz="1600" dirty="0">
                <a:latin typeface="Consolas"/>
              </a:rPr>
              <a:t>SELECT </a:t>
            </a:r>
            <a:r>
              <a:rPr lang="en-US" sz="1600" dirty="0" err="1">
                <a:latin typeface="Consolas"/>
              </a:rPr>
              <a:t>MajorName</a:t>
            </a:r>
            <a:r>
              <a:rPr lang="en-US" sz="1600" dirty="0">
                <a:latin typeface="Consolas"/>
              </a:rPr>
              <a:t> as 'Engineering Majors' FROM Major_P23 WHERE Major_P23.MajorID IN (SELECT School_P23.MajorID FROM School_P23 WHERE School_P23.DepartmentID = (SELECT Department_P23.DepartmentID FROM Department_P23 WHERE </a:t>
            </a:r>
            <a:r>
              <a:rPr lang="en-US" sz="1600" dirty="0" err="1">
                <a:latin typeface="Consolas"/>
              </a:rPr>
              <a:t>DepartmentName</a:t>
            </a:r>
            <a:r>
              <a:rPr lang="en-US" sz="1600" dirty="0">
                <a:latin typeface="Consolas"/>
              </a:rPr>
              <a:t> = "Engineering")) ORDER BY 'Engineering Majors' ASC;</a:t>
            </a:r>
            <a:endParaRPr lang="en-US" sz="1600" dirty="0"/>
          </a:p>
          <a:p>
            <a:pPr marL="0" indent="0">
              <a:buNone/>
            </a:pPr>
            <a:endParaRPr lang="en-US" dirty="0"/>
          </a:p>
        </p:txBody>
      </p:sp>
    </p:spTree>
    <p:extLst>
      <p:ext uri="{BB962C8B-B14F-4D97-AF65-F5344CB8AC3E}">
        <p14:creationId xmlns:p14="http://schemas.microsoft.com/office/powerpoint/2010/main" val="126511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E2F0-8A84-3830-B378-E72E27CBBFBE}"/>
              </a:ext>
            </a:extLst>
          </p:cNvPr>
          <p:cNvSpPr>
            <a:spLocks noGrp="1"/>
          </p:cNvSpPr>
          <p:nvPr>
            <p:ph type="title"/>
          </p:nvPr>
        </p:nvSpPr>
        <p:spPr>
          <a:xfrm>
            <a:off x="808661" y="365125"/>
            <a:ext cx="10357666" cy="755619"/>
          </a:xfrm>
        </p:spPr>
        <p:txBody>
          <a:bodyPr/>
          <a:lstStyle/>
          <a:p>
            <a:r>
              <a:rPr lang="en-US" dirty="0"/>
              <a:t>Queries</a:t>
            </a:r>
          </a:p>
        </p:txBody>
      </p:sp>
      <p:sp>
        <p:nvSpPr>
          <p:cNvPr id="3" name="Content Placeholder 2">
            <a:extLst>
              <a:ext uri="{FF2B5EF4-FFF2-40B4-BE49-F238E27FC236}">
                <a16:creationId xmlns:a16="http://schemas.microsoft.com/office/drawing/2014/main" id="{3B8CC246-29B6-1CA7-6606-548A5D3A5D35}"/>
              </a:ext>
            </a:extLst>
          </p:cNvPr>
          <p:cNvSpPr>
            <a:spLocks noGrp="1"/>
          </p:cNvSpPr>
          <p:nvPr>
            <p:ph idx="1"/>
          </p:nvPr>
        </p:nvSpPr>
        <p:spPr>
          <a:xfrm>
            <a:off x="808662" y="1415637"/>
            <a:ext cx="10357666" cy="4718463"/>
          </a:xfrm>
        </p:spPr>
        <p:txBody>
          <a:bodyPr vert="horz" lIns="91440" tIns="45720" rIns="91440" bIns="45720" rtlCol="0" anchor="t">
            <a:normAutofit/>
          </a:bodyPr>
          <a:lstStyle/>
          <a:p>
            <a:pPr>
              <a:buNone/>
            </a:pPr>
            <a:r>
              <a:rPr lang="en-US" sz="1600" dirty="0">
                <a:solidFill>
                  <a:srgbClr val="6A9955"/>
                </a:solidFill>
                <a:latin typeface="Consolas"/>
              </a:rPr>
              <a:t>-- QUERY 2</a:t>
            </a:r>
            <a:endParaRPr lang="en-US" sz="1600" dirty="0"/>
          </a:p>
          <a:p>
            <a:pPr>
              <a:buNone/>
            </a:pPr>
            <a:endParaRPr lang="en-US" sz="1600" dirty="0">
              <a:solidFill>
                <a:srgbClr val="6A9955"/>
              </a:solidFill>
              <a:latin typeface="Consolas"/>
            </a:endParaRPr>
          </a:p>
          <a:p>
            <a:pPr marL="0" indent="0">
              <a:buNone/>
            </a:pPr>
            <a:endParaRPr lang="en-US" dirty="0"/>
          </a:p>
        </p:txBody>
      </p:sp>
      <p:pic>
        <p:nvPicPr>
          <p:cNvPr id="4" name="Picture 4" descr="Text&#10;&#10;Description automatically generated">
            <a:extLst>
              <a:ext uri="{FF2B5EF4-FFF2-40B4-BE49-F238E27FC236}">
                <a16:creationId xmlns:a16="http://schemas.microsoft.com/office/drawing/2014/main" id="{AA1FCD5C-3DC9-2D93-9327-2C53E8C5C451}"/>
              </a:ext>
            </a:extLst>
          </p:cNvPr>
          <p:cNvPicPr>
            <a:picLocks noChangeAspect="1"/>
          </p:cNvPicPr>
          <p:nvPr/>
        </p:nvPicPr>
        <p:blipFill>
          <a:blip r:embed="rId2"/>
          <a:stretch>
            <a:fillRect/>
          </a:stretch>
        </p:blipFill>
        <p:spPr>
          <a:xfrm>
            <a:off x="3121398" y="1895196"/>
            <a:ext cx="5949202" cy="4233022"/>
          </a:xfrm>
          <a:prstGeom prst="rect">
            <a:avLst/>
          </a:prstGeom>
        </p:spPr>
      </p:pic>
    </p:spTree>
    <p:extLst>
      <p:ext uri="{BB962C8B-B14F-4D97-AF65-F5344CB8AC3E}">
        <p14:creationId xmlns:p14="http://schemas.microsoft.com/office/powerpoint/2010/main" val="2915185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E2F0-8A84-3830-B378-E72E27CBBFBE}"/>
              </a:ext>
            </a:extLst>
          </p:cNvPr>
          <p:cNvSpPr>
            <a:spLocks noGrp="1"/>
          </p:cNvSpPr>
          <p:nvPr>
            <p:ph type="title"/>
          </p:nvPr>
        </p:nvSpPr>
        <p:spPr>
          <a:xfrm>
            <a:off x="808661" y="365125"/>
            <a:ext cx="10357666" cy="755619"/>
          </a:xfrm>
        </p:spPr>
        <p:txBody>
          <a:bodyPr/>
          <a:lstStyle/>
          <a:p>
            <a:r>
              <a:rPr lang="en-US" dirty="0"/>
              <a:t>Queries</a:t>
            </a:r>
          </a:p>
        </p:txBody>
      </p:sp>
      <p:sp>
        <p:nvSpPr>
          <p:cNvPr id="3" name="Content Placeholder 2">
            <a:extLst>
              <a:ext uri="{FF2B5EF4-FFF2-40B4-BE49-F238E27FC236}">
                <a16:creationId xmlns:a16="http://schemas.microsoft.com/office/drawing/2014/main" id="{3B8CC246-29B6-1CA7-6606-548A5D3A5D35}"/>
              </a:ext>
            </a:extLst>
          </p:cNvPr>
          <p:cNvSpPr>
            <a:spLocks noGrp="1"/>
          </p:cNvSpPr>
          <p:nvPr>
            <p:ph idx="1"/>
          </p:nvPr>
        </p:nvSpPr>
        <p:spPr>
          <a:xfrm>
            <a:off x="808662" y="1415637"/>
            <a:ext cx="10357666" cy="4718463"/>
          </a:xfrm>
        </p:spPr>
        <p:txBody>
          <a:bodyPr vert="horz" lIns="91440" tIns="45720" rIns="91440" bIns="45720" rtlCol="0" anchor="t">
            <a:normAutofit fontScale="92500" lnSpcReduction="10000"/>
          </a:bodyPr>
          <a:lstStyle/>
          <a:p>
            <a:pPr>
              <a:buNone/>
            </a:pPr>
            <a:r>
              <a:rPr lang="en-US" sz="1600" dirty="0">
                <a:solidFill>
                  <a:srgbClr val="6A9955"/>
                </a:solidFill>
                <a:latin typeface="Consolas"/>
                <a:ea typeface="+mj-lt"/>
                <a:cs typeface="+mj-lt"/>
              </a:rPr>
              <a:t>-- QUERY 3</a:t>
            </a:r>
            <a:endParaRPr lang="en-US" sz="1600" dirty="0">
              <a:solidFill>
                <a:srgbClr val="6A9955"/>
              </a:solidFill>
              <a:latin typeface="Consolas"/>
            </a:endParaRPr>
          </a:p>
          <a:p>
            <a:pPr>
              <a:buNone/>
            </a:pPr>
            <a:r>
              <a:rPr lang="en-US" sz="1600" dirty="0">
                <a:solidFill>
                  <a:srgbClr val="6A9955"/>
                </a:solidFill>
                <a:latin typeface="Consolas"/>
                <a:ea typeface="+mj-lt"/>
                <a:cs typeface="+mj-lt"/>
              </a:rPr>
              <a:t>-- Select students' first names, last names, their majors, internship positions, location of the internships, and submission date from the ones that are in the Engineering Department and who are already accepted for their applied internship. Order by the date of submission.</a:t>
            </a:r>
            <a:endParaRPr lang="en-US" sz="1600" dirty="0">
              <a:solidFill>
                <a:srgbClr val="6A9955"/>
              </a:solidFill>
              <a:latin typeface="Consolas"/>
            </a:endParaRPr>
          </a:p>
          <a:p>
            <a:pPr>
              <a:buNone/>
            </a:pPr>
            <a:r>
              <a:rPr lang="en-US" sz="1600" dirty="0">
                <a:solidFill>
                  <a:srgbClr val="6A9955"/>
                </a:solidFill>
                <a:latin typeface="Consolas"/>
                <a:ea typeface="+mj-lt"/>
                <a:cs typeface="+mj-lt"/>
              </a:rPr>
              <a:t>-- 6 tables joined</a:t>
            </a:r>
            <a:endParaRPr lang="en-US" sz="1600" dirty="0">
              <a:solidFill>
                <a:srgbClr val="6A9955"/>
              </a:solidFill>
              <a:latin typeface="Consolas"/>
            </a:endParaRPr>
          </a:p>
          <a:p>
            <a:pPr>
              <a:buNone/>
            </a:pPr>
            <a:r>
              <a:rPr lang="en-US" sz="1300" dirty="0">
                <a:latin typeface="Consolas"/>
                <a:ea typeface="+mj-lt"/>
                <a:cs typeface="+mj-lt"/>
              </a:rPr>
              <a:t>SELECT FirstName, LastName, </a:t>
            </a:r>
            <a:r>
              <a:rPr lang="en-US" sz="1300" dirty="0" err="1">
                <a:latin typeface="Consolas"/>
                <a:ea typeface="+mj-lt"/>
                <a:cs typeface="+mj-lt"/>
              </a:rPr>
              <a:t>MajorName</a:t>
            </a:r>
            <a:r>
              <a:rPr lang="en-US" sz="1300" dirty="0">
                <a:latin typeface="Consolas"/>
                <a:ea typeface="+mj-lt"/>
                <a:cs typeface="+mj-lt"/>
              </a:rPr>
              <a:t> AS "Major", </a:t>
            </a:r>
            <a:r>
              <a:rPr lang="en-US" sz="1300" dirty="0" err="1">
                <a:latin typeface="Consolas"/>
                <a:ea typeface="+mj-lt"/>
                <a:cs typeface="+mj-lt"/>
              </a:rPr>
              <a:t>PositionTittle</a:t>
            </a:r>
            <a:r>
              <a:rPr lang="en-US" sz="1300" dirty="0">
                <a:latin typeface="Consolas"/>
                <a:ea typeface="+mj-lt"/>
                <a:cs typeface="+mj-lt"/>
              </a:rPr>
              <a:t> AS "Position", Location, DATE_FORMAT(</a:t>
            </a:r>
            <a:r>
              <a:rPr lang="en-US" sz="1300" dirty="0" err="1">
                <a:latin typeface="Consolas"/>
                <a:ea typeface="+mj-lt"/>
                <a:cs typeface="+mj-lt"/>
              </a:rPr>
              <a:t>ApplicationDate</a:t>
            </a:r>
            <a:r>
              <a:rPr lang="en-US" sz="1300" dirty="0">
                <a:latin typeface="Consolas"/>
                <a:ea typeface="+mj-lt"/>
                <a:cs typeface="+mj-lt"/>
              </a:rPr>
              <a:t>, '%M %d, %Y') AS "Submission Date" FROM Student_P23 </a:t>
            </a:r>
            <a:endParaRPr lang="en-US" sz="1300" dirty="0"/>
          </a:p>
          <a:p>
            <a:pPr>
              <a:buNone/>
            </a:pPr>
            <a:r>
              <a:rPr lang="en-US" sz="1300" dirty="0">
                <a:latin typeface="Consolas"/>
                <a:ea typeface="+mj-lt"/>
                <a:cs typeface="+mj-lt"/>
              </a:rPr>
              <a:t>    NATURAL JOIN Major_P23</a:t>
            </a:r>
            <a:endParaRPr lang="en-US" sz="1300" dirty="0"/>
          </a:p>
          <a:p>
            <a:pPr>
              <a:buNone/>
            </a:pPr>
            <a:r>
              <a:rPr lang="en-US" sz="1300" dirty="0">
                <a:latin typeface="Consolas"/>
                <a:ea typeface="+mj-lt"/>
                <a:cs typeface="+mj-lt"/>
              </a:rPr>
              <a:t>    RIGHT OUTER JOIN School_P23 ON Student_P23.MajorID = School_P23.MajorID</a:t>
            </a:r>
            <a:endParaRPr lang="en-US" sz="1300" dirty="0"/>
          </a:p>
          <a:p>
            <a:pPr>
              <a:buNone/>
            </a:pPr>
            <a:r>
              <a:rPr lang="en-US" sz="1300" dirty="0">
                <a:latin typeface="Consolas"/>
                <a:ea typeface="+mj-lt"/>
                <a:cs typeface="+mj-lt"/>
              </a:rPr>
              <a:t>    RIGHT OUTER JOIN Department_P23 ON School_P23.DepartmentID = Department_P23.DepartmentID</a:t>
            </a:r>
            <a:endParaRPr lang="en-US" sz="1300" dirty="0"/>
          </a:p>
          <a:p>
            <a:pPr>
              <a:buNone/>
            </a:pPr>
            <a:r>
              <a:rPr lang="en-US" sz="1300" dirty="0">
                <a:latin typeface="Consolas"/>
                <a:ea typeface="+mj-lt"/>
                <a:cs typeface="+mj-lt"/>
              </a:rPr>
              <a:t>    RIGHT OUTER JOIN Application_P23 ON Application_P23.StudentID = Student_P23.StudentID</a:t>
            </a:r>
            <a:endParaRPr lang="en-US" sz="1300" dirty="0"/>
          </a:p>
          <a:p>
            <a:pPr>
              <a:buNone/>
            </a:pPr>
            <a:r>
              <a:rPr lang="en-US" sz="1300" dirty="0">
                <a:latin typeface="Consolas"/>
                <a:ea typeface="+mj-lt"/>
                <a:cs typeface="+mj-lt"/>
              </a:rPr>
              <a:t>    RIGHT OUTER JOIN Position_P23 ON Application_P23.PositionID = Position_P23.PositionID</a:t>
            </a:r>
            <a:endParaRPr lang="en-US" sz="1300" dirty="0"/>
          </a:p>
          <a:p>
            <a:pPr>
              <a:buNone/>
            </a:pPr>
            <a:r>
              <a:rPr lang="en-US" sz="1300" dirty="0">
                <a:latin typeface="Consolas"/>
                <a:ea typeface="+mj-lt"/>
                <a:cs typeface="+mj-lt"/>
              </a:rPr>
              <a:t>    WHERE Department_P23.DepartmentName = "Engineering" AND Application_P23.Status = "Accepted"</a:t>
            </a:r>
            <a:endParaRPr lang="en-US" dirty="0"/>
          </a:p>
          <a:p>
            <a:pPr>
              <a:buNone/>
            </a:pPr>
            <a:r>
              <a:rPr lang="en-US" sz="1300" dirty="0">
                <a:latin typeface="Consolas"/>
                <a:ea typeface="+mj-lt"/>
                <a:cs typeface="+mj-lt"/>
              </a:rPr>
              <a:t>    ORDER BY </a:t>
            </a:r>
            <a:r>
              <a:rPr lang="en-US" sz="1300" err="1">
                <a:latin typeface="Consolas"/>
                <a:ea typeface="+mj-lt"/>
                <a:cs typeface="+mj-lt"/>
              </a:rPr>
              <a:t>ApplicationDate</a:t>
            </a:r>
            <a:r>
              <a:rPr lang="en-US" sz="1300" dirty="0">
                <a:latin typeface="Consolas"/>
                <a:ea typeface="+mj-lt"/>
                <a:cs typeface="+mj-lt"/>
              </a:rPr>
              <a:t> ASC;</a:t>
            </a:r>
            <a:endParaRPr lang="en-US" dirty="0"/>
          </a:p>
          <a:p>
            <a:pPr>
              <a:buNone/>
            </a:pPr>
            <a:endParaRPr lang="en-US" sz="1600" dirty="0">
              <a:latin typeface="Consolas"/>
            </a:endParaRPr>
          </a:p>
          <a:p>
            <a:pPr>
              <a:buNone/>
            </a:pPr>
            <a:endParaRPr lang="en-US" sz="1600" dirty="0"/>
          </a:p>
          <a:p>
            <a:pPr>
              <a:buNone/>
            </a:pPr>
            <a:endParaRPr lang="en-US" sz="1600" dirty="0">
              <a:solidFill>
                <a:srgbClr val="6A9955"/>
              </a:solidFill>
              <a:latin typeface="Consolas"/>
            </a:endParaRPr>
          </a:p>
          <a:p>
            <a:pPr marL="0" indent="0">
              <a:buNone/>
            </a:pPr>
            <a:endParaRPr lang="en-US" dirty="0"/>
          </a:p>
        </p:txBody>
      </p:sp>
    </p:spTree>
    <p:extLst>
      <p:ext uri="{BB962C8B-B14F-4D97-AF65-F5344CB8AC3E}">
        <p14:creationId xmlns:p14="http://schemas.microsoft.com/office/powerpoint/2010/main" val="3356561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E2F0-8A84-3830-B378-E72E27CBBFBE}"/>
              </a:ext>
            </a:extLst>
          </p:cNvPr>
          <p:cNvSpPr>
            <a:spLocks noGrp="1"/>
          </p:cNvSpPr>
          <p:nvPr>
            <p:ph type="title"/>
          </p:nvPr>
        </p:nvSpPr>
        <p:spPr>
          <a:xfrm>
            <a:off x="808661" y="365125"/>
            <a:ext cx="10357666" cy="755619"/>
          </a:xfrm>
        </p:spPr>
        <p:txBody>
          <a:bodyPr/>
          <a:lstStyle/>
          <a:p>
            <a:r>
              <a:rPr lang="en-US" dirty="0"/>
              <a:t>Queries</a:t>
            </a:r>
          </a:p>
        </p:txBody>
      </p:sp>
      <p:sp>
        <p:nvSpPr>
          <p:cNvPr id="3" name="Content Placeholder 2">
            <a:extLst>
              <a:ext uri="{FF2B5EF4-FFF2-40B4-BE49-F238E27FC236}">
                <a16:creationId xmlns:a16="http://schemas.microsoft.com/office/drawing/2014/main" id="{3B8CC246-29B6-1CA7-6606-548A5D3A5D35}"/>
              </a:ext>
            </a:extLst>
          </p:cNvPr>
          <p:cNvSpPr>
            <a:spLocks noGrp="1"/>
          </p:cNvSpPr>
          <p:nvPr>
            <p:ph idx="1"/>
          </p:nvPr>
        </p:nvSpPr>
        <p:spPr>
          <a:xfrm>
            <a:off x="808662" y="1415637"/>
            <a:ext cx="10357666" cy="4718463"/>
          </a:xfrm>
        </p:spPr>
        <p:txBody>
          <a:bodyPr vert="horz" lIns="91440" tIns="45720" rIns="91440" bIns="45720" rtlCol="0" anchor="t">
            <a:normAutofit/>
          </a:bodyPr>
          <a:lstStyle/>
          <a:p>
            <a:pPr>
              <a:buNone/>
            </a:pPr>
            <a:r>
              <a:rPr lang="en-US" sz="1600" dirty="0">
                <a:solidFill>
                  <a:srgbClr val="6A9955"/>
                </a:solidFill>
                <a:latin typeface="Consolas"/>
              </a:rPr>
              <a:t>-- QUERY 3</a:t>
            </a:r>
            <a:endParaRPr lang="en-US" sz="1600" dirty="0"/>
          </a:p>
          <a:p>
            <a:pPr>
              <a:buNone/>
            </a:pPr>
            <a:endParaRPr lang="en-US" sz="1600" dirty="0">
              <a:solidFill>
                <a:srgbClr val="6A9955"/>
              </a:solidFill>
              <a:latin typeface="Consolas"/>
            </a:endParaRPr>
          </a:p>
          <a:p>
            <a:pPr marL="0" indent="0">
              <a:buNone/>
            </a:pPr>
            <a:endParaRPr lang="en-US" dirty="0"/>
          </a:p>
        </p:txBody>
      </p:sp>
      <p:pic>
        <p:nvPicPr>
          <p:cNvPr id="6" name="Picture 6">
            <a:extLst>
              <a:ext uri="{FF2B5EF4-FFF2-40B4-BE49-F238E27FC236}">
                <a16:creationId xmlns:a16="http://schemas.microsoft.com/office/drawing/2014/main" id="{8081B474-03DD-131E-BCD8-DECB3D76E20C}"/>
              </a:ext>
            </a:extLst>
          </p:cNvPr>
          <p:cNvPicPr>
            <a:picLocks noChangeAspect="1"/>
          </p:cNvPicPr>
          <p:nvPr/>
        </p:nvPicPr>
        <p:blipFill>
          <a:blip r:embed="rId2"/>
          <a:stretch>
            <a:fillRect/>
          </a:stretch>
        </p:blipFill>
        <p:spPr>
          <a:xfrm>
            <a:off x="735106" y="2944807"/>
            <a:ext cx="10721788" cy="1663149"/>
          </a:xfrm>
          <a:prstGeom prst="rect">
            <a:avLst/>
          </a:prstGeom>
        </p:spPr>
      </p:pic>
    </p:spTree>
    <p:extLst>
      <p:ext uri="{BB962C8B-B14F-4D97-AF65-F5344CB8AC3E}">
        <p14:creationId xmlns:p14="http://schemas.microsoft.com/office/powerpoint/2010/main" val="741342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E2F0-8A84-3830-B378-E72E27CBBFBE}"/>
              </a:ext>
            </a:extLst>
          </p:cNvPr>
          <p:cNvSpPr>
            <a:spLocks noGrp="1"/>
          </p:cNvSpPr>
          <p:nvPr>
            <p:ph type="title"/>
          </p:nvPr>
        </p:nvSpPr>
        <p:spPr>
          <a:xfrm>
            <a:off x="808661" y="365125"/>
            <a:ext cx="10357666" cy="755619"/>
          </a:xfrm>
        </p:spPr>
        <p:txBody>
          <a:bodyPr/>
          <a:lstStyle/>
          <a:p>
            <a:r>
              <a:rPr lang="en-US" dirty="0"/>
              <a:t>ERD</a:t>
            </a:r>
          </a:p>
        </p:txBody>
      </p:sp>
      <p:pic>
        <p:nvPicPr>
          <p:cNvPr id="4" name="Picture 4" descr="Diagram&#10;&#10;Description automatically generated">
            <a:extLst>
              <a:ext uri="{FF2B5EF4-FFF2-40B4-BE49-F238E27FC236}">
                <a16:creationId xmlns:a16="http://schemas.microsoft.com/office/drawing/2014/main" id="{1D2FD6B4-A168-BED2-FAE0-8F7C6FB91389}"/>
              </a:ext>
            </a:extLst>
          </p:cNvPr>
          <p:cNvPicPr>
            <a:picLocks noChangeAspect="1"/>
          </p:cNvPicPr>
          <p:nvPr/>
        </p:nvPicPr>
        <p:blipFill>
          <a:blip r:embed="rId2"/>
          <a:stretch>
            <a:fillRect/>
          </a:stretch>
        </p:blipFill>
        <p:spPr>
          <a:xfrm rot="16200000">
            <a:off x="4461064" y="-230952"/>
            <a:ext cx="5757580" cy="7487992"/>
          </a:xfrm>
          <a:prstGeom prst="rect">
            <a:avLst/>
          </a:prstGeom>
        </p:spPr>
      </p:pic>
    </p:spTree>
    <p:extLst>
      <p:ext uri="{BB962C8B-B14F-4D97-AF65-F5344CB8AC3E}">
        <p14:creationId xmlns:p14="http://schemas.microsoft.com/office/powerpoint/2010/main" val="69498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29366-EA5E-E32D-6FCE-B58F5C9FE3AE}"/>
              </a:ext>
            </a:extLst>
          </p:cNvPr>
          <p:cNvSpPr>
            <a:spLocks noGrp="1"/>
          </p:cNvSpPr>
          <p:nvPr>
            <p:ph type="title"/>
          </p:nvPr>
        </p:nvSpPr>
        <p:spPr>
          <a:xfrm>
            <a:off x="808661" y="365125"/>
            <a:ext cx="10357666" cy="697915"/>
          </a:xfrm>
        </p:spPr>
        <p:txBody>
          <a:bodyPr/>
          <a:lstStyle/>
          <a:p>
            <a:r>
              <a:rPr lang="en-US" dirty="0"/>
              <a:t>Tables Explained</a:t>
            </a:r>
          </a:p>
        </p:txBody>
      </p:sp>
      <p:sp>
        <p:nvSpPr>
          <p:cNvPr id="3" name="Content Placeholder 2">
            <a:extLst>
              <a:ext uri="{FF2B5EF4-FFF2-40B4-BE49-F238E27FC236}">
                <a16:creationId xmlns:a16="http://schemas.microsoft.com/office/drawing/2014/main" id="{F13A825E-C3AF-AF87-5F43-483FD0481870}"/>
              </a:ext>
            </a:extLst>
          </p:cNvPr>
          <p:cNvSpPr>
            <a:spLocks noGrp="1"/>
          </p:cNvSpPr>
          <p:nvPr>
            <p:ph idx="1"/>
          </p:nvPr>
        </p:nvSpPr>
        <p:spPr>
          <a:xfrm>
            <a:off x="808662" y="1257299"/>
            <a:ext cx="10357666" cy="4876801"/>
          </a:xfrm>
        </p:spPr>
        <p:txBody>
          <a:bodyPr vert="horz" lIns="91440" tIns="45720" rIns="91440" bIns="45720" rtlCol="0" anchor="t">
            <a:normAutofit/>
          </a:bodyPr>
          <a:lstStyle/>
          <a:p>
            <a:r>
              <a:rPr lang="en-US" dirty="0"/>
              <a:t>Department_P23 holds the data about the different departments at school.</a:t>
            </a:r>
          </a:p>
          <a:p>
            <a:r>
              <a:rPr lang="en-US" dirty="0">
                <a:ea typeface="+mj-lt"/>
                <a:cs typeface="+mj-lt"/>
              </a:rPr>
              <a:t>It consists of the following attributes:</a:t>
            </a:r>
            <a:endParaRPr lang="en-US" dirty="0"/>
          </a:p>
          <a:p>
            <a:pPr lvl="1"/>
            <a:r>
              <a:rPr lang="en-US" dirty="0"/>
              <a:t>Department ID ('</a:t>
            </a:r>
            <a:r>
              <a:rPr lang="en-US" dirty="0" err="1"/>
              <a:t>DepartmentID</a:t>
            </a:r>
            <a:r>
              <a:rPr lang="en-US" dirty="0"/>
              <a:t>')</a:t>
            </a:r>
          </a:p>
          <a:p>
            <a:pPr lvl="1"/>
            <a:r>
              <a:rPr lang="en-US" dirty="0"/>
              <a:t>Department Name ('</a:t>
            </a:r>
            <a:r>
              <a:rPr lang="en-US" dirty="0" err="1"/>
              <a:t>DepartmentName</a:t>
            </a:r>
            <a:r>
              <a:rPr lang="en-US" dirty="0"/>
              <a:t>')</a:t>
            </a:r>
          </a:p>
          <a:p>
            <a:pPr lvl="1"/>
            <a:r>
              <a:rPr lang="en-US" dirty="0"/>
              <a:t>The number of students each department has ('</a:t>
            </a:r>
            <a:r>
              <a:rPr lang="en-US" dirty="0" err="1"/>
              <a:t>StudentNumber</a:t>
            </a:r>
            <a:r>
              <a:rPr lang="en-US" dirty="0"/>
              <a:t>')</a:t>
            </a:r>
          </a:p>
          <a:p>
            <a:pPr lvl="1"/>
            <a:r>
              <a:rPr lang="en-US" dirty="0"/>
              <a:t>The minimum number of student applications each department must have ('</a:t>
            </a:r>
            <a:r>
              <a:rPr lang="en-US" dirty="0" err="1"/>
              <a:t>DepartmentMinimum</a:t>
            </a:r>
            <a:r>
              <a:rPr lang="en-US" dirty="0"/>
              <a:t>')</a:t>
            </a:r>
          </a:p>
        </p:txBody>
      </p:sp>
      <p:pic>
        <p:nvPicPr>
          <p:cNvPr id="5" name="Picture 4" descr="Text&#10;&#10;Description automatically generated">
            <a:extLst>
              <a:ext uri="{FF2B5EF4-FFF2-40B4-BE49-F238E27FC236}">
                <a16:creationId xmlns:a16="http://schemas.microsoft.com/office/drawing/2014/main" id="{4576A208-B39A-4C69-4C24-0012F1D2A8CD}"/>
              </a:ext>
            </a:extLst>
          </p:cNvPr>
          <p:cNvPicPr>
            <a:picLocks noChangeAspect="1"/>
          </p:cNvPicPr>
          <p:nvPr/>
        </p:nvPicPr>
        <p:blipFill>
          <a:blip r:embed="rId2"/>
          <a:stretch>
            <a:fillRect/>
          </a:stretch>
        </p:blipFill>
        <p:spPr>
          <a:xfrm>
            <a:off x="4100344" y="4548281"/>
            <a:ext cx="7507435" cy="2306452"/>
          </a:xfrm>
          <a:prstGeom prst="rect">
            <a:avLst/>
          </a:prstGeom>
        </p:spPr>
      </p:pic>
    </p:spTree>
    <p:extLst>
      <p:ext uri="{BB962C8B-B14F-4D97-AF65-F5344CB8AC3E}">
        <p14:creationId xmlns:p14="http://schemas.microsoft.com/office/powerpoint/2010/main" val="1796028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29366-EA5E-E32D-6FCE-B58F5C9FE3AE}"/>
              </a:ext>
            </a:extLst>
          </p:cNvPr>
          <p:cNvSpPr>
            <a:spLocks noGrp="1"/>
          </p:cNvSpPr>
          <p:nvPr>
            <p:ph type="title"/>
          </p:nvPr>
        </p:nvSpPr>
        <p:spPr>
          <a:xfrm>
            <a:off x="808661" y="365125"/>
            <a:ext cx="10357666" cy="697915"/>
          </a:xfrm>
        </p:spPr>
        <p:txBody>
          <a:bodyPr/>
          <a:lstStyle/>
          <a:p>
            <a:r>
              <a:rPr lang="en-US" dirty="0"/>
              <a:t>Tables Explained</a:t>
            </a:r>
          </a:p>
        </p:txBody>
      </p:sp>
      <p:sp>
        <p:nvSpPr>
          <p:cNvPr id="3" name="Content Placeholder 2">
            <a:extLst>
              <a:ext uri="{FF2B5EF4-FFF2-40B4-BE49-F238E27FC236}">
                <a16:creationId xmlns:a16="http://schemas.microsoft.com/office/drawing/2014/main" id="{F13A825E-C3AF-AF87-5F43-483FD0481870}"/>
              </a:ext>
            </a:extLst>
          </p:cNvPr>
          <p:cNvSpPr>
            <a:spLocks noGrp="1"/>
          </p:cNvSpPr>
          <p:nvPr>
            <p:ph idx="1"/>
          </p:nvPr>
        </p:nvSpPr>
        <p:spPr>
          <a:xfrm>
            <a:off x="808662" y="1257299"/>
            <a:ext cx="10357666" cy="4876801"/>
          </a:xfrm>
        </p:spPr>
        <p:txBody>
          <a:bodyPr vert="horz" lIns="91440" tIns="45720" rIns="91440" bIns="45720" rtlCol="0" anchor="t">
            <a:normAutofit/>
          </a:bodyPr>
          <a:lstStyle/>
          <a:p>
            <a:r>
              <a:rPr lang="en-US" dirty="0"/>
              <a:t>Major_P23 holds data about all the available majors at school.</a:t>
            </a:r>
          </a:p>
          <a:p>
            <a:r>
              <a:rPr lang="en-US" dirty="0">
                <a:ea typeface="+mj-lt"/>
                <a:cs typeface="+mj-lt"/>
              </a:rPr>
              <a:t>It consists of the following attributes:</a:t>
            </a:r>
            <a:endParaRPr lang="en-US" dirty="0"/>
          </a:p>
          <a:p>
            <a:pPr lvl="1"/>
            <a:r>
              <a:rPr lang="en-US" dirty="0"/>
              <a:t>Major Id ('</a:t>
            </a:r>
            <a:r>
              <a:rPr lang="en-US" dirty="0" err="1"/>
              <a:t>MajorID</a:t>
            </a:r>
            <a:r>
              <a:rPr lang="en-US" dirty="0"/>
              <a:t>')</a:t>
            </a:r>
          </a:p>
          <a:p>
            <a:pPr lvl="1"/>
            <a:r>
              <a:rPr lang="en-US" dirty="0"/>
              <a:t>Major Name ('</a:t>
            </a:r>
            <a:r>
              <a:rPr lang="en-US" dirty="0" err="1"/>
              <a:t>MajorName</a:t>
            </a:r>
            <a:r>
              <a:rPr lang="en-US" dirty="0"/>
              <a:t>')</a:t>
            </a:r>
          </a:p>
          <a:p>
            <a:pPr marL="228600" lvl="1" indent="0">
              <a:buNone/>
            </a:pPr>
            <a:endParaRPr lang="en-US" dirty="0"/>
          </a:p>
        </p:txBody>
      </p:sp>
      <p:pic>
        <p:nvPicPr>
          <p:cNvPr id="4" name="Picture 4" descr="Text&#10;&#10;Description automatically generated">
            <a:extLst>
              <a:ext uri="{FF2B5EF4-FFF2-40B4-BE49-F238E27FC236}">
                <a16:creationId xmlns:a16="http://schemas.microsoft.com/office/drawing/2014/main" id="{E83DDDE0-662D-0E3C-B1A4-6CB90E658DAF}"/>
              </a:ext>
            </a:extLst>
          </p:cNvPr>
          <p:cNvPicPr>
            <a:picLocks noChangeAspect="1"/>
          </p:cNvPicPr>
          <p:nvPr/>
        </p:nvPicPr>
        <p:blipFill>
          <a:blip r:embed="rId2"/>
          <a:stretch>
            <a:fillRect/>
          </a:stretch>
        </p:blipFill>
        <p:spPr>
          <a:xfrm>
            <a:off x="8319125" y="1405218"/>
            <a:ext cx="3319426" cy="5448299"/>
          </a:xfrm>
          <a:prstGeom prst="rect">
            <a:avLst/>
          </a:prstGeom>
        </p:spPr>
      </p:pic>
    </p:spTree>
    <p:extLst>
      <p:ext uri="{BB962C8B-B14F-4D97-AF65-F5344CB8AC3E}">
        <p14:creationId xmlns:p14="http://schemas.microsoft.com/office/powerpoint/2010/main" val="2421500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29366-EA5E-E32D-6FCE-B58F5C9FE3AE}"/>
              </a:ext>
            </a:extLst>
          </p:cNvPr>
          <p:cNvSpPr>
            <a:spLocks noGrp="1"/>
          </p:cNvSpPr>
          <p:nvPr>
            <p:ph type="title"/>
          </p:nvPr>
        </p:nvSpPr>
        <p:spPr>
          <a:xfrm>
            <a:off x="808661" y="365125"/>
            <a:ext cx="10357666" cy="697915"/>
          </a:xfrm>
        </p:spPr>
        <p:txBody>
          <a:bodyPr/>
          <a:lstStyle/>
          <a:p>
            <a:r>
              <a:rPr lang="en-US" dirty="0"/>
              <a:t>Tables Explained</a:t>
            </a:r>
          </a:p>
        </p:txBody>
      </p:sp>
      <p:sp>
        <p:nvSpPr>
          <p:cNvPr id="3" name="Content Placeholder 2">
            <a:extLst>
              <a:ext uri="{FF2B5EF4-FFF2-40B4-BE49-F238E27FC236}">
                <a16:creationId xmlns:a16="http://schemas.microsoft.com/office/drawing/2014/main" id="{F13A825E-C3AF-AF87-5F43-483FD0481870}"/>
              </a:ext>
            </a:extLst>
          </p:cNvPr>
          <p:cNvSpPr>
            <a:spLocks noGrp="1"/>
          </p:cNvSpPr>
          <p:nvPr>
            <p:ph idx="1"/>
          </p:nvPr>
        </p:nvSpPr>
        <p:spPr>
          <a:xfrm>
            <a:off x="808662" y="1257299"/>
            <a:ext cx="10357666" cy="4876801"/>
          </a:xfrm>
        </p:spPr>
        <p:txBody>
          <a:bodyPr vert="horz" lIns="91440" tIns="45720" rIns="91440" bIns="45720" rtlCol="0" anchor="t">
            <a:normAutofit/>
          </a:bodyPr>
          <a:lstStyle/>
          <a:p>
            <a:r>
              <a:rPr lang="en-US" dirty="0"/>
              <a:t>School_P23 is the table that links Department_P23 and Major_p23.</a:t>
            </a:r>
          </a:p>
          <a:p>
            <a:r>
              <a:rPr lang="en-US" dirty="0"/>
              <a:t>This table shows which majors belong to which departments at school.</a:t>
            </a:r>
          </a:p>
          <a:p>
            <a:r>
              <a:rPr lang="en-US" dirty="0"/>
              <a:t>It consists of the following attributes:</a:t>
            </a:r>
          </a:p>
          <a:p>
            <a:pPr lvl="1"/>
            <a:r>
              <a:rPr lang="en-US" dirty="0"/>
              <a:t>Department ID ('</a:t>
            </a:r>
            <a:r>
              <a:rPr lang="en-US" dirty="0" err="1"/>
              <a:t>DepartmentID</a:t>
            </a:r>
            <a:r>
              <a:rPr lang="en-US" dirty="0"/>
              <a:t>')</a:t>
            </a:r>
          </a:p>
          <a:p>
            <a:pPr lvl="1"/>
            <a:r>
              <a:rPr lang="en-US" dirty="0"/>
              <a:t>Major ID ('</a:t>
            </a:r>
            <a:r>
              <a:rPr lang="en-US" dirty="0" err="1"/>
              <a:t>MajorID</a:t>
            </a:r>
            <a:r>
              <a:rPr lang="en-US" dirty="0"/>
              <a:t>')</a:t>
            </a:r>
          </a:p>
          <a:p>
            <a:pPr marL="228600" lvl="1" indent="0">
              <a:buNone/>
            </a:pPr>
            <a:endParaRPr lang="en-US" dirty="0"/>
          </a:p>
        </p:txBody>
      </p:sp>
      <p:pic>
        <p:nvPicPr>
          <p:cNvPr id="4" name="Picture 4" descr="A picture containing table&#10;&#10;Description automatically generated">
            <a:extLst>
              <a:ext uri="{FF2B5EF4-FFF2-40B4-BE49-F238E27FC236}">
                <a16:creationId xmlns:a16="http://schemas.microsoft.com/office/drawing/2014/main" id="{4336C877-7D0F-FB16-C88A-7518AC97DAF6}"/>
              </a:ext>
            </a:extLst>
          </p:cNvPr>
          <p:cNvPicPr>
            <a:picLocks noChangeAspect="1"/>
          </p:cNvPicPr>
          <p:nvPr/>
        </p:nvPicPr>
        <p:blipFill>
          <a:blip r:embed="rId2"/>
          <a:stretch>
            <a:fillRect/>
          </a:stretch>
        </p:blipFill>
        <p:spPr>
          <a:xfrm>
            <a:off x="9305736" y="1315571"/>
            <a:ext cx="2298706" cy="5537946"/>
          </a:xfrm>
          <a:prstGeom prst="rect">
            <a:avLst/>
          </a:prstGeom>
        </p:spPr>
      </p:pic>
    </p:spTree>
    <p:extLst>
      <p:ext uri="{BB962C8B-B14F-4D97-AF65-F5344CB8AC3E}">
        <p14:creationId xmlns:p14="http://schemas.microsoft.com/office/powerpoint/2010/main" val="758135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29366-EA5E-E32D-6FCE-B58F5C9FE3AE}"/>
              </a:ext>
            </a:extLst>
          </p:cNvPr>
          <p:cNvSpPr>
            <a:spLocks noGrp="1"/>
          </p:cNvSpPr>
          <p:nvPr>
            <p:ph type="title"/>
          </p:nvPr>
        </p:nvSpPr>
        <p:spPr>
          <a:xfrm>
            <a:off x="808661" y="365125"/>
            <a:ext cx="10357666" cy="697915"/>
          </a:xfrm>
        </p:spPr>
        <p:txBody>
          <a:bodyPr/>
          <a:lstStyle/>
          <a:p>
            <a:r>
              <a:rPr lang="en-US" dirty="0"/>
              <a:t>Tables Explained</a:t>
            </a:r>
          </a:p>
        </p:txBody>
      </p:sp>
      <p:sp>
        <p:nvSpPr>
          <p:cNvPr id="3" name="Content Placeholder 2">
            <a:extLst>
              <a:ext uri="{FF2B5EF4-FFF2-40B4-BE49-F238E27FC236}">
                <a16:creationId xmlns:a16="http://schemas.microsoft.com/office/drawing/2014/main" id="{F13A825E-C3AF-AF87-5F43-483FD0481870}"/>
              </a:ext>
            </a:extLst>
          </p:cNvPr>
          <p:cNvSpPr>
            <a:spLocks noGrp="1"/>
          </p:cNvSpPr>
          <p:nvPr>
            <p:ph idx="1"/>
          </p:nvPr>
        </p:nvSpPr>
        <p:spPr>
          <a:xfrm>
            <a:off x="808662" y="1257299"/>
            <a:ext cx="10357666" cy="4876801"/>
          </a:xfrm>
        </p:spPr>
        <p:txBody>
          <a:bodyPr vert="horz" lIns="91440" tIns="45720" rIns="91440" bIns="45720" rtlCol="0" anchor="t">
            <a:normAutofit/>
          </a:bodyPr>
          <a:lstStyle/>
          <a:p>
            <a:r>
              <a:rPr lang="en-US" dirty="0"/>
              <a:t>Student_P23 holds all student data such as:</a:t>
            </a:r>
          </a:p>
          <a:p>
            <a:pPr lvl="1">
              <a:buFont typeface="Avenir Next LT Pro Light" panose="020B0604020202020204" pitchFamily="34" charset="0"/>
              <a:buChar char="–"/>
            </a:pPr>
            <a:r>
              <a:rPr lang="en-US" dirty="0"/>
              <a:t>Student ID ('</a:t>
            </a:r>
            <a:r>
              <a:rPr lang="en-US" dirty="0" err="1"/>
              <a:t>StudenID</a:t>
            </a:r>
            <a:r>
              <a:rPr lang="en-US" dirty="0"/>
              <a:t>')</a:t>
            </a:r>
          </a:p>
          <a:p>
            <a:pPr lvl="1"/>
            <a:r>
              <a:rPr lang="en-US" dirty="0"/>
              <a:t>First Name ('FirstName')</a:t>
            </a:r>
          </a:p>
          <a:p>
            <a:pPr lvl="1"/>
            <a:r>
              <a:rPr lang="en-US" dirty="0"/>
              <a:t>Last Name ('LastName')</a:t>
            </a:r>
          </a:p>
          <a:p>
            <a:pPr lvl="1"/>
            <a:r>
              <a:rPr lang="en-US" dirty="0"/>
              <a:t>Date of Birth ('Birthdate')</a:t>
            </a:r>
          </a:p>
          <a:p>
            <a:pPr lvl="1"/>
            <a:r>
              <a:rPr lang="en-US" dirty="0"/>
              <a:t>Major ('</a:t>
            </a:r>
            <a:r>
              <a:rPr lang="en-US" dirty="0" err="1"/>
              <a:t>MajorID</a:t>
            </a:r>
            <a:r>
              <a:rPr lang="en-US" dirty="0"/>
              <a:t>')</a:t>
            </a:r>
          </a:p>
          <a:p>
            <a:pPr lvl="1"/>
            <a:r>
              <a:rPr lang="en-US" dirty="0"/>
              <a:t>Classification ('Classification')</a:t>
            </a:r>
          </a:p>
          <a:p>
            <a:pPr lvl="1"/>
            <a:r>
              <a:rPr lang="en-US" dirty="0"/>
              <a:t>GPA ('GPA')</a:t>
            </a:r>
          </a:p>
          <a:p>
            <a:pPr lvl="1"/>
            <a:endParaRPr lang="en-US" dirty="0"/>
          </a:p>
          <a:p>
            <a:pPr marL="228600" lvl="1" indent="0">
              <a:buNone/>
            </a:pPr>
            <a:endParaRPr lang="en-US" dirty="0"/>
          </a:p>
        </p:txBody>
      </p:sp>
      <p:pic>
        <p:nvPicPr>
          <p:cNvPr id="5" name="Picture 5" descr="A picture containing table&#10;&#10;Description automatically generated">
            <a:extLst>
              <a:ext uri="{FF2B5EF4-FFF2-40B4-BE49-F238E27FC236}">
                <a16:creationId xmlns:a16="http://schemas.microsoft.com/office/drawing/2014/main" id="{F1CD4B06-281D-9990-4034-F212D3CEEED4}"/>
              </a:ext>
            </a:extLst>
          </p:cNvPr>
          <p:cNvPicPr>
            <a:picLocks noChangeAspect="1"/>
          </p:cNvPicPr>
          <p:nvPr/>
        </p:nvPicPr>
        <p:blipFill>
          <a:blip r:embed="rId2"/>
          <a:stretch>
            <a:fillRect/>
          </a:stretch>
        </p:blipFill>
        <p:spPr>
          <a:xfrm>
            <a:off x="6147549" y="1183474"/>
            <a:ext cx="5488639" cy="5678877"/>
          </a:xfrm>
          <a:prstGeom prst="rect">
            <a:avLst/>
          </a:prstGeom>
        </p:spPr>
      </p:pic>
    </p:spTree>
    <p:extLst>
      <p:ext uri="{BB962C8B-B14F-4D97-AF65-F5344CB8AC3E}">
        <p14:creationId xmlns:p14="http://schemas.microsoft.com/office/powerpoint/2010/main" val="1565380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29366-EA5E-E32D-6FCE-B58F5C9FE3AE}"/>
              </a:ext>
            </a:extLst>
          </p:cNvPr>
          <p:cNvSpPr>
            <a:spLocks noGrp="1"/>
          </p:cNvSpPr>
          <p:nvPr>
            <p:ph type="title"/>
          </p:nvPr>
        </p:nvSpPr>
        <p:spPr>
          <a:xfrm>
            <a:off x="808661" y="365125"/>
            <a:ext cx="10357666" cy="697915"/>
          </a:xfrm>
        </p:spPr>
        <p:txBody>
          <a:bodyPr/>
          <a:lstStyle/>
          <a:p>
            <a:r>
              <a:rPr lang="en-US" dirty="0"/>
              <a:t>Tables Explained</a:t>
            </a:r>
          </a:p>
        </p:txBody>
      </p:sp>
      <p:sp>
        <p:nvSpPr>
          <p:cNvPr id="3" name="Content Placeholder 2">
            <a:extLst>
              <a:ext uri="{FF2B5EF4-FFF2-40B4-BE49-F238E27FC236}">
                <a16:creationId xmlns:a16="http://schemas.microsoft.com/office/drawing/2014/main" id="{F13A825E-C3AF-AF87-5F43-483FD0481870}"/>
              </a:ext>
            </a:extLst>
          </p:cNvPr>
          <p:cNvSpPr>
            <a:spLocks noGrp="1"/>
          </p:cNvSpPr>
          <p:nvPr>
            <p:ph idx="1"/>
          </p:nvPr>
        </p:nvSpPr>
        <p:spPr>
          <a:xfrm>
            <a:off x="808662" y="1145240"/>
            <a:ext cx="10357666" cy="4876801"/>
          </a:xfrm>
        </p:spPr>
        <p:txBody>
          <a:bodyPr vert="horz" lIns="91440" tIns="45720" rIns="91440" bIns="45720" rtlCol="0" anchor="t">
            <a:normAutofit/>
          </a:bodyPr>
          <a:lstStyle/>
          <a:p>
            <a:r>
              <a:rPr lang="en-US" dirty="0"/>
              <a:t>Position_P23 holds data about available internship positions recommended by school:</a:t>
            </a:r>
          </a:p>
          <a:p>
            <a:pPr lvl="1">
              <a:buFont typeface="Avenir Next LT Pro Light" panose="020B0604020202020204" pitchFamily="34" charset="0"/>
              <a:buChar char="–"/>
            </a:pPr>
            <a:r>
              <a:rPr lang="en-US" dirty="0"/>
              <a:t>Position ID ('</a:t>
            </a:r>
            <a:r>
              <a:rPr lang="en-US" dirty="0" err="1"/>
              <a:t>PositionID</a:t>
            </a:r>
            <a:r>
              <a:rPr lang="en-US" dirty="0"/>
              <a:t>')</a:t>
            </a:r>
          </a:p>
          <a:p>
            <a:pPr lvl="1"/>
            <a:r>
              <a:rPr lang="en-US" dirty="0"/>
              <a:t>Position Tittle ('</a:t>
            </a:r>
            <a:r>
              <a:rPr lang="en-US" dirty="0" err="1"/>
              <a:t>PositionTittle</a:t>
            </a:r>
            <a:r>
              <a:rPr lang="en-US" dirty="0"/>
              <a:t>')</a:t>
            </a:r>
          </a:p>
          <a:p>
            <a:pPr lvl="1"/>
            <a:r>
              <a:rPr lang="en-US" dirty="0"/>
              <a:t>Company ('Company')</a:t>
            </a:r>
          </a:p>
          <a:p>
            <a:pPr lvl="1"/>
            <a:r>
              <a:rPr lang="en-US" dirty="0"/>
              <a:t>Location ('Location')</a:t>
            </a:r>
          </a:p>
          <a:p>
            <a:pPr lvl="1"/>
            <a:r>
              <a:rPr lang="en-US" dirty="0"/>
              <a:t>Application Deadline ('Deadline')</a:t>
            </a:r>
          </a:p>
          <a:p>
            <a:pPr lvl="1"/>
            <a:r>
              <a:rPr lang="en-US" dirty="0"/>
              <a:t>Minimum GPA a student must have to be eligible ('</a:t>
            </a:r>
            <a:r>
              <a:rPr lang="en-US" dirty="0" err="1"/>
              <a:t>MinimumGPA</a:t>
            </a:r>
            <a:r>
              <a:rPr lang="en-US" dirty="0"/>
              <a:t>')</a:t>
            </a:r>
          </a:p>
          <a:p>
            <a:pPr lvl="1"/>
            <a:r>
              <a:rPr lang="en-US" dirty="0"/>
              <a:t>Housing availability ('Housing')</a:t>
            </a:r>
          </a:p>
          <a:p>
            <a:pPr lvl="1"/>
            <a:endParaRPr lang="en-US" dirty="0"/>
          </a:p>
          <a:p>
            <a:pPr marL="228600" lvl="1" indent="0">
              <a:buNone/>
            </a:pPr>
            <a:endParaRPr lang="en-US" dirty="0"/>
          </a:p>
        </p:txBody>
      </p:sp>
      <p:pic>
        <p:nvPicPr>
          <p:cNvPr id="4" name="Picture 5" descr="Text&#10;&#10;Description automatically generated">
            <a:extLst>
              <a:ext uri="{FF2B5EF4-FFF2-40B4-BE49-F238E27FC236}">
                <a16:creationId xmlns:a16="http://schemas.microsoft.com/office/drawing/2014/main" id="{57B517F5-0519-698F-EBF8-B602B680E8AE}"/>
              </a:ext>
            </a:extLst>
          </p:cNvPr>
          <p:cNvPicPr>
            <a:picLocks noChangeAspect="1"/>
          </p:cNvPicPr>
          <p:nvPr/>
        </p:nvPicPr>
        <p:blipFill>
          <a:blip r:embed="rId2"/>
          <a:stretch>
            <a:fillRect/>
          </a:stretch>
        </p:blipFill>
        <p:spPr>
          <a:xfrm>
            <a:off x="4198452" y="4523471"/>
            <a:ext cx="7471354" cy="2335616"/>
          </a:xfrm>
          <a:prstGeom prst="rect">
            <a:avLst/>
          </a:prstGeom>
        </p:spPr>
      </p:pic>
    </p:spTree>
    <p:extLst>
      <p:ext uri="{BB962C8B-B14F-4D97-AF65-F5344CB8AC3E}">
        <p14:creationId xmlns:p14="http://schemas.microsoft.com/office/powerpoint/2010/main" val="1681720581"/>
      </p:ext>
    </p:extLst>
  </p:cSld>
  <p:clrMapOvr>
    <a:masterClrMapping/>
  </p:clrMapOvr>
</p:sld>
</file>

<file path=ppt/theme/theme1.xml><?xml version="1.0" encoding="utf-8"?>
<a:theme xmlns:a="http://schemas.openxmlformats.org/drawingml/2006/main" name="VeniceBeach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Avenir 1">
      <a:majorFont>
        <a:latin typeface="Avenir Next LT Pro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niceBeachVTI" id="{69839BBA-F383-4FFD-B56A-E36ACE43E09D}" vid="{060D2740-A69C-444A-B833-E03D333ADDA7}"/>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VeniceBeachVTI</vt:lpstr>
      <vt:lpstr>Internship Application Manager</vt:lpstr>
      <vt:lpstr>Overview</vt:lpstr>
      <vt:lpstr>Overview</vt:lpstr>
      <vt:lpstr>ERD</vt:lpstr>
      <vt:lpstr>Tables Explained</vt:lpstr>
      <vt:lpstr>Tables Explained</vt:lpstr>
      <vt:lpstr>Tables Explained</vt:lpstr>
      <vt:lpstr>Tables Explained</vt:lpstr>
      <vt:lpstr>Tables Explained</vt:lpstr>
      <vt:lpstr>Tables Explained</vt:lpstr>
      <vt:lpstr>PowerPoint Presentation</vt:lpstr>
      <vt:lpstr>CRUD: Entry</vt:lpstr>
      <vt:lpstr>CRUD: Student Data</vt:lpstr>
      <vt:lpstr>CRUD: Student Data</vt:lpstr>
      <vt:lpstr>CRUD: Student Data (Edit)</vt:lpstr>
      <vt:lpstr>CRUD: Student Data (delete)</vt:lpstr>
      <vt:lpstr>CRUD: Student Data (Add)</vt:lpstr>
      <vt:lpstr>CRUD: Student Data (Add)</vt:lpstr>
      <vt:lpstr>CRUD: Student Data (Add)</vt:lpstr>
      <vt:lpstr>CRUD: Student Data (Add)</vt:lpstr>
      <vt:lpstr>CRUD: Positions</vt:lpstr>
      <vt:lpstr>CRUD: Positions</vt:lpstr>
      <vt:lpstr>CRUD: Positions (Edit)</vt:lpstr>
      <vt:lpstr>CRUD: Positions (delete)</vt:lpstr>
      <vt:lpstr>CRUD: Positions (Add)</vt:lpstr>
      <vt:lpstr>CRUD: applications</vt:lpstr>
      <vt:lpstr>CRUD: applications</vt:lpstr>
      <vt:lpstr>CRUD: applications (Edit)</vt:lpstr>
      <vt:lpstr>CRUD: applications (delete)</vt:lpstr>
      <vt:lpstr>CRUD: applications (add)</vt:lpstr>
      <vt:lpstr>Queries</vt:lpstr>
      <vt:lpstr>Queries</vt:lpstr>
      <vt:lpstr>Queries</vt:lpstr>
      <vt:lpstr>Queries</vt:lpstr>
      <vt:lpstr>Queries</vt:lpstr>
      <vt:lpstr>Queries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730</cp:revision>
  <dcterms:created xsi:type="dcterms:W3CDTF">2023-05-06T20:36:12Z</dcterms:created>
  <dcterms:modified xsi:type="dcterms:W3CDTF">2023-06-11T16:38:32Z</dcterms:modified>
</cp:coreProperties>
</file>